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91" r:id="rId3"/>
    <p:sldId id="266" r:id="rId4"/>
    <p:sldId id="267" r:id="rId5"/>
    <p:sldId id="260" r:id="rId6"/>
    <p:sldId id="288" r:id="rId7"/>
    <p:sldId id="268" r:id="rId8"/>
    <p:sldId id="265" r:id="rId9"/>
    <p:sldId id="264" r:id="rId10"/>
    <p:sldId id="269" r:id="rId11"/>
    <p:sldId id="289" r:id="rId12"/>
    <p:sldId id="271" r:id="rId13"/>
    <p:sldId id="273" r:id="rId14"/>
    <p:sldId id="279" r:id="rId15"/>
    <p:sldId id="262" r:id="rId16"/>
    <p:sldId id="276" r:id="rId17"/>
    <p:sldId id="285" r:id="rId18"/>
    <p:sldId id="278" r:id="rId19"/>
    <p:sldId id="274" r:id="rId20"/>
    <p:sldId id="286" r:id="rId21"/>
    <p:sldId id="283" r:id="rId22"/>
    <p:sldId id="275" r:id="rId23"/>
    <p:sldId id="290" r:id="rId24"/>
    <p:sldId id="270" r:id="rId25"/>
    <p:sldId id="263" r:id="rId26"/>
    <p:sldId id="282"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der, Bradley L" initials="BBL" lastIdx="1" clrIdx="0">
    <p:extLst>
      <p:ext uri="{19B8F6BF-5375-455C-9EA6-DF929625EA0E}">
        <p15:presenceInfo xmlns:p15="http://schemas.microsoft.com/office/powerpoint/2012/main" userId="S-1-5-21-1659004503-1450960922-1606980848-340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77950" autoAdjust="0"/>
  </p:normalViewPr>
  <p:slideViewPr>
    <p:cSldViewPr snapToGrid="0">
      <p:cViewPr varScale="1">
        <p:scale>
          <a:sx n="72" d="100"/>
          <a:sy n="72" d="100"/>
        </p:scale>
        <p:origin x="10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03T21:00:54.120" idx="1">
    <p:pos x="7000" y="823"/>
    <p:text>Courtesy of Schneider Electric</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1-03T21:00:54.120" idx="1">
    <p:pos x="7000" y="823"/>
    <p:text>Courtesy of Schneider Electric</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8D393-03EA-4583-ABF6-CE134370738E}" type="datetimeFigureOut">
              <a:rPr lang="en-US" smtClean="0"/>
              <a:t>12/10/2015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47C43-2A8F-4086-871E-B3C548D1D3AB}" type="slidenum">
              <a:rPr lang="en-US" smtClean="0"/>
              <a:t>‹#›</a:t>
            </a:fld>
            <a:endParaRPr lang="en-US"/>
          </a:p>
        </p:txBody>
      </p:sp>
    </p:spTree>
    <p:extLst>
      <p:ext uri="{BB962C8B-B14F-4D97-AF65-F5344CB8AC3E}">
        <p14:creationId xmlns:p14="http://schemas.microsoft.com/office/powerpoint/2010/main" val="413395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a:t>
            </a:r>
            <a:endParaRPr lang="en-US" dirty="0"/>
          </a:p>
        </p:txBody>
      </p:sp>
      <p:sp>
        <p:nvSpPr>
          <p:cNvPr id="4" name="Slide Number Placeholder 3"/>
          <p:cNvSpPr>
            <a:spLocks noGrp="1"/>
          </p:cNvSpPr>
          <p:nvPr>
            <p:ph type="sldNum" sz="quarter" idx="10"/>
          </p:nvPr>
        </p:nvSpPr>
        <p:spPr/>
        <p:txBody>
          <a:bodyPr/>
          <a:lstStyle/>
          <a:p>
            <a:fld id="{F0BC2C8E-4084-452D-AD57-0D8EFD260262}" type="slidenum">
              <a:rPr lang="en-US" smtClean="0"/>
              <a:t>1</a:t>
            </a:fld>
            <a:endParaRPr lang="en-US" dirty="0"/>
          </a:p>
        </p:txBody>
      </p:sp>
    </p:spTree>
    <p:extLst>
      <p:ext uri="{BB962C8B-B14F-4D97-AF65-F5344CB8AC3E}">
        <p14:creationId xmlns:p14="http://schemas.microsoft.com/office/powerpoint/2010/main" val="1559467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Alec</a:t>
            </a:r>
          </a:p>
        </p:txBody>
      </p:sp>
      <p:sp>
        <p:nvSpPr>
          <p:cNvPr id="4" name="Slide Number Placeholder 3"/>
          <p:cNvSpPr>
            <a:spLocks noGrp="1"/>
          </p:cNvSpPr>
          <p:nvPr>
            <p:ph type="sldNum" sz="quarter" idx="10"/>
          </p:nvPr>
        </p:nvSpPr>
        <p:spPr/>
        <p:txBody>
          <a:bodyPr/>
          <a:lstStyle/>
          <a:p>
            <a:fld id="{F0BC2C8E-4084-452D-AD57-0D8EFD260262}" type="slidenum">
              <a:rPr lang="en-US" smtClean="0"/>
              <a:t>10</a:t>
            </a:fld>
            <a:endParaRPr lang="en-US" dirty="0"/>
          </a:p>
        </p:txBody>
      </p:sp>
    </p:spTree>
    <p:extLst>
      <p:ext uri="{BB962C8B-B14F-4D97-AF65-F5344CB8AC3E}">
        <p14:creationId xmlns:p14="http://schemas.microsoft.com/office/powerpoint/2010/main" val="1323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a:t>
            </a:r>
          </a:p>
        </p:txBody>
      </p:sp>
      <p:sp>
        <p:nvSpPr>
          <p:cNvPr id="4" name="Slide Number Placeholder 3"/>
          <p:cNvSpPr>
            <a:spLocks noGrp="1"/>
          </p:cNvSpPr>
          <p:nvPr>
            <p:ph type="sldNum" sz="quarter" idx="10"/>
          </p:nvPr>
        </p:nvSpPr>
        <p:spPr/>
        <p:txBody>
          <a:bodyPr/>
          <a:lstStyle/>
          <a:p>
            <a:fld id="{F0BC2C8E-4084-452D-AD57-0D8EFD260262}" type="slidenum">
              <a:rPr lang="en-US" smtClean="0"/>
              <a:t>11</a:t>
            </a:fld>
            <a:endParaRPr lang="en-US" dirty="0"/>
          </a:p>
        </p:txBody>
      </p:sp>
    </p:spTree>
    <p:extLst>
      <p:ext uri="{BB962C8B-B14F-4D97-AF65-F5344CB8AC3E}">
        <p14:creationId xmlns:p14="http://schemas.microsoft.com/office/powerpoint/2010/main" val="2863541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a:t>
            </a:r>
          </a:p>
        </p:txBody>
      </p:sp>
      <p:sp>
        <p:nvSpPr>
          <p:cNvPr id="4" name="Slide Number Placeholder 3"/>
          <p:cNvSpPr>
            <a:spLocks noGrp="1"/>
          </p:cNvSpPr>
          <p:nvPr>
            <p:ph type="sldNum" sz="quarter" idx="10"/>
          </p:nvPr>
        </p:nvSpPr>
        <p:spPr/>
        <p:txBody>
          <a:bodyPr/>
          <a:lstStyle/>
          <a:p>
            <a:fld id="{F0BC2C8E-4084-452D-AD57-0D8EFD260262}" type="slidenum">
              <a:rPr lang="en-US" smtClean="0"/>
              <a:t>12</a:t>
            </a:fld>
            <a:endParaRPr lang="en-US" dirty="0"/>
          </a:p>
        </p:txBody>
      </p:sp>
    </p:spTree>
    <p:extLst>
      <p:ext uri="{BB962C8B-B14F-4D97-AF65-F5344CB8AC3E}">
        <p14:creationId xmlns:p14="http://schemas.microsoft.com/office/powerpoint/2010/main" val="406780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Joe/Alec</a:t>
            </a:r>
          </a:p>
          <a:p>
            <a:endParaRPr lang="en-US" dirty="0" smtClean="0"/>
          </a:p>
          <a:p>
            <a:r>
              <a:rPr lang="en-US" dirty="0" smtClean="0"/>
              <a:t>It’s over 5% @</a:t>
            </a:r>
            <a:r>
              <a:rPr lang="en-US" baseline="0" dirty="0" smtClean="0"/>
              <a:t> the generator due to </a:t>
            </a:r>
            <a:r>
              <a:rPr lang="en-US" baseline="0" dirty="0" err="1" smtClean="0"/>
              <a:t>xfmer</a:t>
            </a:r>
            <a:r>
              <a:rPr lang="en-US" baseline="0" dirty="0" smtClean="0"/>
              <a:t> loss</a:t>
            </a:r>
            <a:endParaRPr lang="en-US" dirty="0" smtClean="0"/>
          </a:p>
        </p:txBody>
      </p:sp>
      <p:sp>
        <p:nvSpPr>
          <p:cNvPr id="4" name="Slide Number Placeholder 3"/>
          <p:cNvSpPr>
            <a:spLocks noGrp="1"/>
          </p:cNvSpPr>
          <p:nvPr>
            <p:ph type="sldNum" sz="quarter" idx="10"/>
          </p:nvPr>
        </p:nvSpPr>
        <p:spPr/>
        <p:txBody>
          <a:bodyPr/>
          <a:lstStyle/>
          <a:p>
            <a:fld id="{F0BC2C8E-4084-452D-AD57-0D8EFD260262}" type="slidenum">
              <a:rPr lang="en-US" smtClean="0"/>
              <a:t>13</a:t>
            </a:fld>
            <a:endParaRPr lang="en-US" dirty="0"/>
          </a:p>
        </p:txBody>
      </p:sp>
    </p:spTree>
    <p:extLst>
      <p:ext uri="{BB962C8B-B14F-4D97-AF65-F5344CB8AC3E}">
        <p14:creationId xmlns:p14="http://schemas.microsoft.com/office/powerpoint/2010/main" val="119420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a:t>
            </a:r>
          </a:p>
        </p:txBody>
      </p:sp>
      <p:sp>
        <p:nvSpPr>
          <p:cNvPr id="4" name="Slide Number Placeholder 3"/>
          <p:cNvSpPr>
            <a:spLocks noGrp="1"/>
          </p:cNvSpPr>
          <p:nvPr>
            <p:ph type="sldNum" sz="quarter" idx="10"/>
          </p:nvPr>
        </p:nvSpPr>
        <p:spPr/>
        <p:txBody>
          <a:bodyPr/>
          <a:lstStyle/>
          <a:p>
            <a:fld id="{F0BC2C8E-4084-452D-AD57-0D8EFD260262}" type="slidenum">
              <a:rPr lang="en-US" smtClean="0"/>
              <a:t>14</a:t>
            </a:fld>
            <a:endParaRPr lang="en-US" dirty="0"/>
          </a:p>
        </p:txBody>
      </p:sp>
    </p:spTree>
    <p:extLst>
      <p:ext uri="{BB962C8B-B14F-4D97-AF65-F5344CB8AC3E}">
        <p14:creationId xmlns:p14="http://schemas.microsoft.com/office/powerpoint/2010/main" val="3144947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0BC2C8E-4084-452D-AD57-0D8EFD260262}" type="slidenum">
              <a:rPr lang="en-US" smtClean="0"/>
              <a:t>15</a:t>
            </a:fld>
            <a:endParaRPr lang="en-US"/>
          </a:p>
        </p:txBody>
      </p:sp>
    </p:spTree>
    <p:extLst>
      <p:ext uri="{BB962C8B-B14F-4D97-AF65-F5344CB8AC3E}">
        <p14:creationId xmlns:p14="http://schemas.microsoft.com/office/powerpoint/2010/main" val="2762885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Shane</a:t>
            </a:r>
          </a:p>
        </p:txBody>
      </p:sp>
      <p:sp>
        <p:nvSpPr>
          <p:cNvPr id="4" name="Slide Number Placeholder 3"/>
          <p:cNvSpPr>
            <a:spLocks noGrp="1"/>
          </p:cNvSpPr>
          <p:nvPr>
            <p:ph type="sldNum" sz="quarter" idx="10"/>
          </p:nvPr>
        </p:nvSpPr>
        <p:spPr/>
        <p:txBody>
          <a:bodyPr/>
          <a:lstStyle/>
          <a:p>
            <a:fld id="{F0BC2C8E-4084-452D-AD57-0D8EFD260262}" type="slidenum">
              <a:rPr lang="en-US" smtClean="0"/>
              <a:t>16</a:t>
            </a:fld>
            <a:endParaRPr lang="en-US" dirty="0"/>
          </a:p>
        </p:txBody>
      </p:sp>
    </p:spTree>
    <p:extLst>
      <p:ext uri="{BB962C8B-B14F-4D97-AF65-F5344CB8AC3E}">
        <p14:creationId xmlns:p14="http://schemas.microsoft.com/office/powerpoint/2010/main" val="2781882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Kiran</a:t>
            </a:r>
          </a:p>
        </p:txBody>
      </p:sp>
      <p:sp>
        <p:nvSpPr>
          <p:cNvPr id="4" name="Slide Number Placeholder 3"/>
          <p:cNvSpPr>
            <a:spLocks noGrp="1"/>
          </p:cNvSpPr>
          <p:nvPr>
            <p:ph type="sldNum" sz="quarter" idx="10"/>
          </p:nvPr>
        </p:nvSpPr>
        <p:spPr/>
        <p:txBody>
          <a:bodyPr/>
          <a:lstStyle/>
          <a:p>
            <a:fld id="{F0BC2C8E-4084-452D-AD57-0D8EFD260262}" type="slidenum">
              <a:rPr lang="en-US" smtClean="0"/>
              <a:t>17</a:t>
            </a:fld>
            <a:endParaRPr lang="en-US" dirty="0"/>
          </a:p>
        </p:txBody>
      </p:sp>
    </p:spTree>
    <p:extLst>
      <p:ext uri="{BB962C8B-B14F-4D97-AF65-F5344CB8AC3E}">
        <p14:creationId xmlns:p14="http://schemas.microsoft.com/office/powerpoint/2010/main" val="98410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Shane/Kiran</a:t>
            </a:r>
          </a:p>
          <a:p>
            <a:r>
              <a:rPr lang="en-US" dirty="0" smtClean="0"/>
              <a:t>IEEE</a:t>
            </a:r>
            <a:r>
              <a:rPr lang="en-US" baseline="0" dirty="0" smtClean="0"/>
              <a:t> – 1547 – 2003 Requirement is intended to:</a:t>
            </a:r>
          </a:p>
          <a:p>
            <a:pPr marL="171450" indent="-171450">
              <a:buFont typeface="Arial" panose="020B0604020202020204" pitchFamily="34" charset="0"/>
              <a:buChar char="•"/>
            </a:pPr>
            <a:r>
              <a:rPr lang="en-US" baseline="0" dirty="0" smtClean="0"/>
              <a:t>Prevent Damaging Phase-to-ground voltages that may exist in unintentional islands after the island forms but before it is detected and de-energized by the DR. (AKA anti-islanding)</a:t>
            </a:r>
          </a:p>
          <a:p>
            <a:pPr marL="171450" indent="-171450">
              <a:buFont typeface="Arial" panose="020B0604020202020204" pitchFamily="34" charset="0"/>
              <a:buChar char="•"/>
            </a:pPr>
            <a:r>
              <a:rPr lang="en-US" baseline="0" dirty="0" smtClean="0"/>
              <a:t>Prevent excessive desensitization of the area EPS ground-fault detection device</a:t>
            </a:r>
          </a:p>
          <a:p>
            <a:pPr marL="171450" indent="-171450">
              <a:buFont typeface="Arial" panose="020B0604020202020204" pitchFamily="34" charset="0"/>
              <a:buChar char="•"/>
            </a:pPr>
            <a:r>
              <a:rPr lang="en-US" baseline="0" dirty="0" smtClean="0"/>
              <a:t>Facilitate detection of area EPS faults by the DR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Islanding – a condition in which a DG (DR)  continues to power a location even though electrical grid power from the utility is no longer present.</a:t>
            </a:r>
            <a:endParaRPr lang="en-US" dirty="0" smtClean="0"/>
          </a:p>
        </p:txBody>
      </p:sp>
      <p:sp>
        <p:nvSpPr>
          <p:cNvPr id="4" name="Slide Number Placeholder 3"/>
          <p:cNvSpPr>
            <a:spLocks noGrp="1"/>
          </p:cNvSpPr>
          <p:nvPr>
            <p:ph type="sldNum" sz="quarter" idx="10"/>
          </p:nvPr>
        </p:nvSpPr>
        <p:spPr/>
        <p:txBody>
          <a:bodyPr/>
          <a:lstStyle/>
          <a:p>
            <a:fld id="{F0BC2C8E-4084-452D-AD57-0D8EFD260262}" type="slidenum">
              <a:rPr lang="en-US" smtClean="0"/>
              <a:t>18</a:t>
            </a:fld>
            <a:endParaRPr lang="en-US" dirty="0"/>
          </a:p>
        </p:txBody>
      </p:sp>
    </p:spTree>
    <p:extLst>
      <p:ext uri="{BB962C8B-B14F-4D97-AF65-F5344CB8AC3E}">
        <p14:creationId xmlns:p14="http://schemas.microsoft.com/office/powerpoint/2010/main" val="823454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Kiran </a:t>
            </a:r>
          </a:p>
        </p:txBody>
      </p:sp>
      <p:sp>
        <p:nvSpPr>
          <p:cNvPr id="4" name="Slide Number Placeholder 3"/>
          <p:cNvSpPr>
            <a:spLocks noGrp="1"/>
          </p:cNvSpPr>
          <p:nvPr>
            <p:ph type="sldNum" sz="quarter" idx="10"/>
          </p:nvPr>
        </p:nvSpPr>
        <p:spPr/>
        <p:txBody>
          <a:bodyPr/>
          <a:lstStyle/>
          <a:p>
            <a:fld id="{F0BC2C8E-4084-452D-AD57-0D8EFD260262}" type="slidenum">
              <a:rPr lang="en-US" smtClean="0"/>
              <a:t>19</a:t>
            </a:fld>
            <a:endParaRPr lang="en-US" dirty="0"/>
          </a:p>
        </p:txBody>
      </p:sp>
    </p:spTree>
    <p:extLst>
      <p:ext uri="{BB962C8B-B14F-4D97-AF65-F5344CB8AC3E}">
        <p14:creationId xmlns:p14="http://schemas.microsoft.com/office/powerpoint/2010/main" val="143708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a:t>
            </a:r>
            <a:endParaRPr lang="en-US" dirty="0"/>
          </a:p>
        </p:txBody>
      </p:sp>
      <p:sp>
        <p:nvSpPr>
          <p:cNvPr id="4" name="Slide Number Placeholder 3"/>
          <p:cNvSpPr>
            <a:spLocks noGrp="1"/>
          </p:cNvSpPr>
          <p:nvPr>
            <p:ph type="sldNum" sz="quarter" idx="10"/>
          </p:nvPr>
        </p:nvSpPr>
        <p:spPr/>
        <p:txBody>
          <a:bodyPr/>
          <a:lstStyle/>
          <a:p>
            <a:fld id="{F0BC2C8E-4084-452D-AD57-0D8EFD260262}" type="slidenum">
              <a:rPr lang="en-US" smtClean="0"/>
              <a:t>2</a:t>
            </a:fld>
            <a:endParaRPr lang="en-US" dirty="0"/>
          </a:p>
        </p:txBody>
      </p:sp>
    </p:spTree>
    <p:extLst>
      <p:ext uri="{BB962C8B-B14F-4D97-AF65-F5344CB8AC3E}">
        <p14:creationId xmlns:p14="http://schemas.microsoft.com/office/powerpoint/2010/main" val="616980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 </a:t>
            </a:r>
            <a:endParaRPr lang="en-US" dirty="0" smtClean="0"/>
          </a:p>
          <a:p>
            <a:endParaRPr lang="en-US" dirty="0" smtClean="0"/>
          </a:p>
          <a:p>
            <a:r>
              <a:rPr lang="en-US" dirty="0" smtClean="0"/>
              <a:t>These</a:t>
            </a:r>
            <a:r>
              <a:rPr lang="en-US" baseline="0" dirty="0" smtClean="0"/>
              <a:t> usage estimates were napkin math worked out via the graphic in this slide.</a:t>
            </a:r>
          </a:p>
          <a:p>
            <a:r>
              <a:rPr lang="en-US" baseline="0" dirty="0" smtClean="0"/>
              <a:t>The goal was to come up with an average amount of batteries needed to help a PV customer get through at least a power outage without the need for a generator.</a:t>
            </a:r>
          </a:p>
          <a:p>
            <a:endParaRPr lang="en-US" dirty="0" smtClean="0"/>
          </a:p>
          <a:p>
            <a:r>
              <a:rPr lang="en-US" dirty="0" smtClean="0"/>
              <a:t>From that we determined that we need at</a:t>
            </a:r>
            <a:r>
              <a:rPr lang="en-US" baseline="0" dirty="0" smtClean="0"/>
              <a:t> least 9, 12 V batteries at 40 Ah which would give about 4.8kWhs of storage from basic appliance usage.</a:t>
            </a:r>
            <a:endParaRPr lang="en-US" dirty="0"/>
          </a:p>
        </p:txBody>
      </p:sp>
      <p:sp>
        <p:nvSpPr>
          <p:cNvPr id="4" name="Slide Number Placeholder 3"/>
          <p:cNvSpPr>
            <a:spLocks noGrp="1"/>
          </p:cNvSpPr>
          <p:nvPr>
            <p:ph type="sldNum" sz="quarter" idx="10"/>
          </p:nvPr>
        </p:nvSpPr>
        <p:spPr/>
        <p:txBody>
          <a:bodyPr/>
          <a:lstStyle/>
          <a:p>
            <a:fld id="{B8547C43-2A8F-4086-871E-B3C548D1D3AB}" type="slidenum">
              <a:rPr lang="en-US" smtClean="0"/>
              <a:t>20</a:t>
            </a:fld>
            <a:endParaRPr lang="en-US"/>
          </a:p>
        </p:txBody>
      </p:sp>
    </p:spTree>
    <p:extLst>
      <p:ext uri="{BB962C8B-B14F-4D97-AF65-F5344CB8AC3E}">
        <p14:creationId xmlns:p14="http://schemas.microsoft.com/office/powerpoint/2010/main" val="1193757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a:t>
            </a:r>
          </a:p>
          <a:p>
            <a:endParaRPr lang="en-US" dirty="0" smtClean="0"/>
          </a:p>
          <a:p>
            <a:r>
              <a:rPr lang="en-US" dirty="0" smtClean="0"/>
              <a:t>This is currently the traditional</a:t>
            </a:r>
            <a:r>
              <a:rPr lang="en-US" baseline="0" dirty="0" smtClean="0"/>
              <a:t> form of storage for PV. Lead Acid is a less expensive version of Li+ and is currently the most cost effective in terms of $/</a:t>
            </a:r>
            <a:r>
              <a:rPr lang="en-US" baseline="0" dirty="0" err="1" smtClean="0"/>
              <a:t>Wh</a:t>
            </a:r>
            <a:endParaRPr lang="en-US" baseline="0" dirty="0" smtClean="0"/>
          </a:p>
          <a:p>
            <a:endParaRPr lang="en-US" baseline="0" dirty="0" smtClean="0"/>
          </a:p>
          <a:p>
            <a:r>
              <a:rPr lang="en-US" baseline="0" dirty="0" smtClean="0"/>
              <a:t>These batteries are also considered to have a low self-discharge overtime.</a:t>
            </a:r>
            <a:endParaRPr lang="en-US" dirty="0" smtClean="0"/>
          </a:p>
        </p:txBody>
      </p:sp>
      <p:sp>
        <p:nvSpPr>
          <p:cNvPr id="4" name="Slide Number Placeholder 3"/>
          <p:cNvSpPr>
            <a:spLocks noGrp="1"/>
          </p:cNvSpPr>
          <p:nvPr>
            <p:ph type="sldNum" sz="quarter" idx="10"/>
          </p:nvPr>
        </p:nvSpPr>
        <p:spPr/>
        <p:txBody>
          <a:bodyPr/>
          <a:lstStyle/>
          <a:p>
            <a:fld id="{F0BC2C8E-4084-452D-AD57-0D8EFD260262}" type="slidenum">
              <a:rPr lang="en-US" smtClean="0"/>
              <a:t>21</a:t>
            </a:fld>
            <a:endParaRPr lang="en-US" dirty="0"/>
          </a:p>
        </p:txBody>
      </p:sp>
    </p:spTree>
    <p:extLst>
      <p:ext uri="{BB962C8B-B14F-4D97-AF65-F5344CB8AC3E}">
        <p14:creationId xmlns:p14="http://schemas.microsoft.com/office/powerpoint/2010/main" val="56177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Kiran</a:t>
            </a:r>
          </a:p>
        </p:txBody>
      </p:sp>
      <p:sp>
        <p:nvSpPr>
          <p:cNvPr id="4" name="Slide Number Placeholder 3"/>
          <p:cNvSpPr>
            <a:spLocks noGrp="1"/>
          </p:cNvSpPr>
          <p:nvPr>
            <p:ph type="sldNum" sz="quarter" idx="10"/>
          </p:nvPr>
        </p:nvSpPr>
        <p:spPr/>
        <p:txBody>
          <a:bodyPr/>
          <a:lstStyle/>
          <a:p>
            <a:fld id="{F0BC2C8E-4084-452D-AD57-0D8EFD260262}" type="slidenum">
              <a:rPr lang="en-US" smtClean="0"/>
              <a:t>22</a:t>
            </a:fld>
            <a:endParaRPr lang="en-US" dirty="0"/>
          </a:p>
        </p:txBody>
      </p:sp>
    </p:spTree>
    <p:extLst>
      <p:ext uri="{BB962C8B-B14F-4D97-AF65-F5344CB8AC3E}">
        <p14:creationId xmlns:p14="http://schemas.microsoft.com/office/powerpoint/2010/main" val="3796617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a:t>
            </a:r>
          </a:p>
        </p:txBody>
      </p:sp>
      <p:sp>
        <p:nvSpPr>
          <p:cNvPr id="4" name="Slide Number Placeholder 3"/>
          <p:cNvSpPr>
            <a:spLocks noGrp="1"/>
          </p:cNvSpPr>
          <p:nvPr>
            <p:ph type="sldNum" sz="quarter" idx="10"/>
          </p:nvPr>
        </p:nvSpPr>
        <p:spPr/>
        <p:txBody>
          <a:bodyPr/>
          <a:lstStyle/>
          <a:p>
            <a:fld id="{F0BC2C8E-4084-452D-AD57-0D8EFD260262}" type="slidenum">
              <a:rPr lang="en-US" smtClean="0"/>
              <a:t>23</a:t>
            </a:fld>
            <a:endParaRPr lang="en-US" dirty="0"/>
          </a:p>
        </p:txBody>
      </p:sp>
    </p:spTree>
    <p:extLst>
      <p:ext uri="{BB962C8B-B14F-4D97-AF65-F5344CB8AC3E}">
        <p14:creationId xmlns:p14="http://schemas.microsoft.com/office/powerpoint/2010/main" val="2273987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a:t>
            </a:r>
          </a:p>
          <a:p>
            <a:endParaRPr lang="en-US" dirty="0" smtClean="0"/>
          </a:p>
          <a:p>
            <a:r>
              <a:rPr lang="en-US" dirty="0" smtClean="0"/>
              <a:t>Legal: These</a:t>
            </a:r>
            <a:r>
              <a:rPr lang="en-US" baseline="0" dirty="0" smtClean="0"/>
              <a:t> agreements were held up in arbitration for the majority of our two semesters to work on the project.</a:t>
            </a:r>
          </a:p>
          <a:p>
            <a:endParaRPr lang="en-US" dirty="0" smtClean="0"/>
          </a:p>
          <a:p>
            <a:r>
              <a:rPr lang="en-US" dirty="0" smtClean="0"/>
              <a:t>Thus,</a:t>
            </a:r>
            <a:r>
              <a:rPr lang="en-US" baseline="0" dirty="0" smtClean="0"/>
              <a:t> we d</a:t>
            </a:r>
            <a:r>
              <a:rPr lang="en-US" dirty="0" smtClean="0"/>
              <a:t>idn’</a:t>
            </a:r>
            <a:r>
              <a:rPr lang="en-US" baseline="0" dirty="0" smtClean="0"/>
              <a:t>t </a:t>
            </a:r>
            <a:r>
              <a:rPr lang="en-US" baseline="0" dirty="0" smtClean="0"/>
              <a:t>get Alliant data until the last 5 weeks of the second </a:t>
            </a:r>
            <a:r>
              <a:rPr lang="en-US" baseline="0" dirty="0" smtClean="0"/>
              <a:t>semester</a:t>
            </a:r>
          </a:p>
          <a:p>
            <a:endParaRPr lang="en-US" baseline="0" dirty="0" smtClean="0"/>
          </a:p>
          <a:p>
            <a:r>
              <a:rPr lang="en-US" baseline="0" dirty="0" smtClean="0"/>
              <a:t>Technical: We had to coordinate laptop usage with limitations of on software license for </a:t>
            </a:r>
            <a:r>
              <a:rPr lang="en-US" baseline="0" dirty="0" err="1" smtClean="0"/>
              <a:t>synergi</a:t>
            </a:r>
            <a:r>
              <a:rPr lang="en-US" baseline="0" dirty="0" smtClean="0"/>
              <a:t> through Alliant</a:t>
            </a:r>
          </a:p>
          <a:p>
            <a:r>
              <a:rPr lang="en-US" baseline="0" dirty="0" smtClean="0"/>
              <a:t>Because of this licensing issue we couldn’t have any of this software installed on ISU PC’s.</a:t>
            </a:r>
          </a:p>
          <a:p>
            <a:endParaRPr lang="en-US" baseline="0" dirty="0" smtClean="0"/>
          </a:p>
          <a:p>
            <a:r>
              <a:rPr lang="en-US" baseline="0" dirty="0" smtClean="0"/>
              <a:t>You may be wondering why we didn’t just chose to abandon this project with these issues. We saw ourselves as spear heading future teams to have power projects. There weren’t any projects to chose from at the time of our project selection.</a:t>
            </a:r>
          </a:p>
          <a:p>
            <a:endParaRPr lang="en-US" baseline="0" dirty="0" smtClean="0"/>
          </a:p>
          <a:p>
            <a:r>
              <a:rPr lang="en-US" baseline="0" dirty="0" smtClean="0"/>
              <a:t>Currently since the start of this, we have at least 2 others with potential for more in future semesters.</a:t>
            </a:r>
            <a:endParaRPr lang="en-US" dirty="0" smtClean="0"/>
          </a:p>
        </p:txBody>
      </p:sp>
      <p:sp>
        <p:nvSpPr>
          <p:cNvPr id="4" name="Slide Number Placeholder 3"/>
          <p:cNvSpPr>
            <a:spLocks noGrp="1"/>
          </p:cNvSpPr>
          <p:nvPr>
            <p:ph type="sldNum" sz="quarter" idx="10"/>
          </p:nvPr>
        </p:nvSpPr>
        <p:spPr/>
        <p:txBody>
          <a:bodyPr/>
          <a:lstStyle/>
          <a:p>
            <a:fld id="{F0BC2C8E-4084-452D-AD57-0D8EFD260262}" type="slidenum">
              <a:rPr lang="en-US" smtClean="0"/>
              <a:t>24</a:t>
            </a:fld>
            <a:endParaRPr lang="en-US" dirty="0"/>
          </a:p>
        </p:txBody>
      </p:sp>
    </p:spTree>
    <p:extLst>
      <p:ext uri="{BB962C8B-B14F-4D97-AF65-F5344CB8AC3E}">
        <p14:creationId xmlns:p14="http://schemas.microsoft.com/office/powerpoint/2010/main" val="21636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BC2C8E-4084-452D-AD57-0D8EFD260262}" type="slidenum">
              <a:rPr lang="en-US" smtClean="0"/>
              <a:t>25</a:t>
            </a:fld>
            <a:endParaRPr lang="en-US"/>
          </a:p>
        </p:txBody>
      </p:sp>
    </p:spTree>
    <p:extLst>
      <p:ext uri="{BB962C8B-B14F-4D97-AF65-F5344CB8AC3E}">
        <p14:creationId xmlns:p14="http://schemas.microsoft.com/office/powerpoint/2010/main" val="61240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BC2C8E-4084-452D-AD57-0D8EFD260262}" type="slidenum">
              <a:rPr lang="en-US" smtClean="0"/>
              <a:t>26</a:t>
            </a:fld>
            <a:endParaRPr lang="en-US"/>
          </a:p>
        </p:txBody>
      </p:sp>
    </p:spTree>
    <p:extLst>
      <p:ext uri="{BB962C8B-B14F-4D97-AF65-F5344CB8AC3E}">
        <p14:creationId xmlns:p14="http://schemas.microsoft.com/office/powerpoint/2010/main" val="587919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Shane</a:t>
            </a:r>
            <a:endParaRPr lang="en-US" dirty="0"/>
          </a:p>
        </p:txBody>
      </p:sp>
      <p:sp>
        <p:nvSpPr>
          <p:cNvPr id="4" name="Slide Number Placeholder 3"/>
          <p:cNvSpPr>
            <a:spLocks noGrp="1"/>
          </p:cNvSpPr>
          <p:nvPr>
            <p:ph type="sldNum" sz="quarter" idx="10"/>
          </p:nvPr>
        </p:nvSpPr>
        <p:spPr/>
        <p:txBody>
          <a:bodyPr/>
          <a:lstStyle/>
          <a:p>
            <a:fld id="{F0BC2C8E-4084-452D-AD57-0D8EFD260262}" type="slidenum">
              <a:rPr lang="en-US" smtClean="0"/>
              <a:t>27</a:t>
            </a:fld>
            <a:endParaRPr lang="en-US" dirty="0"/>
          </a:p>
        </p:txBody>
      </p:sp>
    </p:spTree>
    <p:extLst>
      <p:ext uri="{BB962C8B-B14F-4D97-AF65-F5344CB8AC3E}">
        <p14:creationId xmlns:p14="http://schemas.microsoft.com/office/powerpoint/2010/main" val="64998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a:t>
            </a:r>
          </a:p>
          <a:p>
            <a:endParaRPr lang="en-US" dirty="0" smtClean="0"/>
          </a:p>
          <a:p>
            <a:r>
              <a:rPr lang="en-US" dirty="0" smtClean="0"/>
              <a:t>Alternate</a:t>
            </a:r>
            <a:r>
              <a:rPr lang="en-US" baseline="0" dirty="0" smtClean="0"/>
              <a:t> and private forms of energy are emerging rapidly in Iowa</a:t>
            </a:r>
          </a:p>
          <a:p>
            <a:r>
              <a:rPr lang="en-US" baseline="0" dirty="0" smtClean="0"/>
              <a:t>With the growth of this secondary market utility owned equipment must be able to tolerate new forms of energy generation</a:t>
            </a:r>
            <a:br>
              <a:rPr lang="en-US" baseline="0" dirty="0" smtClean="0"/>
            </a:br>
            <a:r>
              <a:rPr lang="en-US" baseline="0" dirty="0" smtClean="0"/>
              <a:t>Most utilities are having issues meeting these changes with their aging infrastructure, specifically as interest in “Net Zero” consumption increases</a:t>
            </a:r>
            <a:endParaRPr lang="en-US" dirty="0" smtClean="0"/>
          </a:p>
        </p:txBody>
      </p:sp>
      <p:sp>
        <p:nvSpPr>
          <p:cNvPr id="4" name="Slide Number Placeholder 3"/>
          <p:cNvSpPr>
            <a:spLocks noGrp="1"/>
          </p:cNvSpPr>
          <p:nvPr>
            <p:ph type="sldNum" sz="quarter" idx="10"/>
          </p:nvPr>
        </p:nvSpPr>
        <p:spPr/>
        <p:txBody>
          <a:bodyPr/>
          <a:lstStyle/>
          <a:p>
            <a:fld id="{F0BC2C8E-4084-452D-AD57-0D8EFD260262}" type="slidenum">
              <a:rPr lang="en-US" smtClean="0"/>
              <a:t>3</a:t>
            </a:fld>
            <a:endParaRPr lang="en-US" dirty="0"/>
          </a:p>
        </p:txBody>
      </p:sp>
    </p:spTree>
    <p:extLst>
      <p:ext uri="{BB962C8B-B14F-4D97-AF65-F5344CB8AC3E}">
        <p14:creationId xmlns:p14="http://schemas.microsoft.com/office/powerpoint/2010/main" val="229617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a:t>
            </a:r>
          </a:p>
          <a:p>
            <a:endParaRPr lang="en-US" dirty="0" smtClean="0"/>
          </a:p>
          <a:p>
            <a:r>
              <a:rPr lang="en-US" dirty="0" smtClean="0"/>
              <a:t>Currently Iowa is 23</a:t>
            </a:r>
            <a:r>
              <a:rPr lang="en-US" baseline="30000" dirty="0" smtClean="0"/>
              <a:t>rd</a:t>
            </a:r>
            <a:r>
              <a:rPr lang="en-US" dirty="0" smtClean="0"/>
              <a:t> among the US</a:t>
            </a:r>
            <a:r>
              <a:rPr lang="en-US" baseline="0" dirty="0" smtClean="0"/>
              <a:t> in % of electricity generated via solar</a:t>
            </a:r>
          </a:p>
          <a:p>
            <a:r>
              <a:rPr lang="en-US" baseline="0" dirty="0" smtClean="0"/>
              <a:t>Iowa is 16</a:t>
            </a:r>
            <a:r>
              <a:rPr lang="en-US" baseline="30000" dirty="0" smtClean="0"/>
              <a:t>th</a:t>
            </a:r>
            <a:r>
              <a:rPr lang="en-US" baseline="0" dirty="0" smtClean="0"/>
              <a:t> in technical potential in energy production</a:t>
            </a:r>
          </a:p>
          <a:p>
            <a:endParaRPr lang="en-US" baseline="0" dirty="0" smtClean="0"/>
          </a:p>
          <a:p>
            <a:r>
              <a:rPr lang="en-US" baseline="0" dirty="0" smtClean="0"/>
              <a:t>In all, we have a rapidly growing interest and market growing in Iowa that demands we look at this rapidly changing </a:t>
            </a:r>
            <a:r>
              <a:rPr lang="en-US" baseline="0" dirty="0" err="1" smtClean="0"/>
              <a:t>feild</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F0BC2C8E-4084-452D-AD57-0D8EFD260262}" type="slidenum">
              <a:rPr lang="en-US" smtClean="0"/>
              <a:t>4</a:t>
            </a:fld>
            <a:endParaRPr lang="en-US" dirty="0"/>
          </a:p>
        </p:txBody>
      </p:sp>
    </p:spTree>
    <p:extLst>
      <p:ext uri="{BB962C8B-B14F-4D97-AF65-F5344CB8AC3E}">
        <p14:creationId xmlns:p14="http://schemas.microsoft.com/office/powerpoint/2010/main" val="151756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Shane</a:t>
            </a:r>
            <a:endParaRPr lang="en-US" dirty="0"/>
          </a:p>
        </p:txBody>
      </p:sp>
      <p:sp>
        <p:nvSpPr>
          <p:cNvPr id="4" name="Slide Number Placeholder 3"/>
          <p:cNvSpPr>
            <a:spLocks noGrp="1"/>
          </p:cNvSpPr>
          <p:nvPr>
            <p:ph type="sldNum" sz="quarter" idx="10"/>
          </p:nvPr>
        </p:nvSpPr>
        <p:spPr/>
        <p:txBody>
          <a:bodyPr/>
          <a:lstStyle/>
          <a:p>
            <a:fld id="{F0BC2C8E-4084-452D-AD57-0D8EFD260262}" type="slidenum">
              <a:rPr lang="en-US" smtClean="0"/>
              <a:t>5</a:t>
            </a:fld>
            <a:endParaRPr lang="en-US" dirty="0"/>
          </a:p>
        </p:txBody>
      </p:sp>
    </p:spTree>
    <p:extLst>
      <p:ext uri="{BB962C8B-B14F-4D97-AF65-F5344CB8AC3E}">
        <p14:creationId xmlns:p14="http://schemas.microsoft.com/office/powerpoint/2010/main" val="194236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a:t>
            </a:r>
          </a:p>
        </p:txBody>
      </p:sp>
      <p:sp>
        <p:nvSpPr>
          <p:cNvPr id="4" name="Slide Number Placeholder 3"/>
          <p:cNvSpPr>
            <a:spLocks noGrp="1"/>
          </p:cNvSpPr>
          <p:nvPr>
            <p:ph type="sldNum" sz="quarter" idx="10"/>
          </p:nvPr>
        </p:nvSpPr>
        <p:spPr/>
        <p:txBody>
          <a:bodyPr/>
          <a:lstStyle/>
          <a:p>
            <a:fld id="{F0BC2C8E-4084-452D-AD57-0D8EFD260262}" type="slidenum">
              <a:rPr lang="en-US" smtClean="0"/>
              <a:t>6</a:t>
            </a:fld>
            <a:endParaRPr lang="en-US" dirty="0"/>
          </a:p>
        </p:txBody>
      </p:sp>
    </p:spTree>
    <p:extLst>
      <p:ext uri="{BB962C8B-B14F-4D97-AF65-F5344CB8AC3E}">
        <p14:creationId xmlns:p14="http://schemas.microsoft.com/office/powerpoint/2010/main" val="270186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Alec</a:t>
            </a:r>
          </a:p>
        </p:txBody>
      </p:sp>
      <p:sp>
        <p:nvSpPr>
          <p:cNvPr id="4" name="Slide Number Placeholder 3"/>
          <p:cNvSpPr>
            <a:spLocks noGrp="1"/>
          </p:cNvSpPr>
          <p:nvPr>
            <p:ph type="sldNum" sz="quarter" idx="10"/>
          </p:nvPr>
        </p:nvSpPr>
        <p:spPr/>
        <p:txBody>
          <a:bodyPr/>
          <a:lstStyle/>
          <a:p>
            <a:fld id="{F0BC2C8E-4084-452D-AD57-0D8EFD260262}" type="slidenum">
              <a:rPr lang="en-US" smtClean="0"/>
              <a:t>7</a:t>
            </a:fld>
            <a:endParaRPr lang="en-US" dirty="0"/>
          </a:p>
        </p:txBody>
      </p:sp>
    </p:spTree>
    <p:extLst>
      <p:ext uri="{BB962C8B-B14F-4D97-AF65-F5344CB8AC3E}">
        <p14:creationId xmlns:p14="http://schemas.microsoft.com/office/powerpoint/2010/main" val="22433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 – Use funny anecdote</a:t>
            </a:r>
            <a:r>
              <a:rPr lang="en-US" baseline="0" dirty="0" smtClean="0"/>
              <a:t> about IEEE code</a:t>
            </a:r>
            <a:endParaRPr lang="en-US" dirty="0"/>
          </a:p>
        </p:txBody>
      </p:sp>
      <p:sp>
        <p:nvSpPr>
          <p:cNvPr id="4" name="Slide Number Placeholder 3"/>
          <p:cNvSpPr>
            <a:spLocks noGrp="1"/>
          </p:cNvSpPr>
          <p:nvPr>
            <p:ph type="sldNum" sz="quarter" idx="10"/>
          </p:nvPr>
        </p:nvSpPr>
        <p:spPr/>
        <p:txBody>
          <a:bodyPr/>
          <a:lstStyle/>
          <a:p>
            <a:fld id="{F0BC2C8E-4084-452D-AD57-0D8EFD260262}" type="slidenum">
              <a:rPr lang="en-US" smtClean="0"/>
              <a:t>8</a:t>
            </a:fld>
            <a:endParaRPr lang="en-US"/>
          </a:p>
        </p:txBody>
      </p:sp>
    </p:spTree>
    <p:extLst>
      <p:ext uri="{BB962C8B-B14F-4D97-AF65-F5344CB8AC3E}">
        <p14:creationId xmlns:p14="http://schemas.microsoft.com/office/powerpoint/2010/main" val="198924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a:t>
            </a:r>
            <a:endParaRPr lang="en-US" dirty="0"/>
          </a:p>
        </p:txBody>
      </p:sp>
      <p:sp>
        <p:nvSpPr>
          <p:cNvPr id="4" name="Slide Number Placeholder 3"/>
          <p:cNvSpPr>
            <a:spLocks noGrp="1"/>
          </p:cNvSpPr>
          <p:nvPr>
            <p:ph type="sldNum" sz="quarter" idx="10"/>
          </p:nvPr>
        </p:nvSpPr>
        <p:spPr/>
        <p:txBody>
          <a:bodyPr/>
          <a:lstStyle/>
          <a:p>
            <a:fld id="{F0BC2C8E-4084-452D-AD57-0D8EFD260262}" type="slidenum">
              <a:rPr lang="en-US" smtClean="0"/>
              <a:t>9</a:t>
            </a:fld>
            <a:endParaRPr lang="en-US"/>
          </a:p>
        </p:txBody>
      </p:sp>
    </p:spTree>
    <p:extLst>
      <p:ext uri="{BB962C8B-B14F-4D97-AF65-F5344CB8AC3E}">
        <p14:creationId xmlns:p14="http://schemas.microsoft.com/office/powerpoint/2010/main" val="365583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C37D3-1E33-49EC-8A2D-D0C12BF7A33C}"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E5F17-B353-46B7-9E59-D3ED5EB82FCC}" type="slidenum">
              <a:rPr lang="en-US" smtClean="0"/>
              <a:t>‹#›</a:t>
            </a:fld>
            <a:endParaRPr lang="en-US"/>
          </a:p>
        </p:txBody>
      </p:sp>
    </p:spTree>
    <p:extLst>
      <p:ext uri="{BB962C8B-B14F-4D97-AF65-F5344CB8AC3E}">
        <p14:creationId xmlns:p14="http://schemas.microsoft.com/office/powerpoint/2010/main" val="424997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C37D3-1E33-49EC-8A2D-D0C12BF7A33C}"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E5F17-B353-46B7-9E59-D3ED5EB82FCC}" type="slidenum">
              <a:rPr lang="en-US" smtClean="0"/>
              <a:t>‹#›</a:t>
            </a:fld>
            <a:endParaRPr lang="en-US"/>
          </a:p>
        </p:txBody>
      </p:sp>
    </p:spTree>
    <p:extLst>
      <p:ext uri="{BB962C8B-B14F-4D97-AF65-F5344CB8AC3E}">
        <p14:creationId xmlns:p14="http://schemas.microsoft.com/office/powerpoint/2010/main" val="392689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C37D3-1E33-49EC-8A2D-D0C12BF7A33C}"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E5F17-B353-46B7-9E59-D3ED5EB82FCC}" type="slidenum">
              <a:rPr lang="en-US" smtClean="0"/>
              <a:t>‹#›</a:t>
            </a:fld>
            <a:endParaRPr lang="en-US"/>
          </a:p>
        </p:txBody>
      </p:sp>
    </p:spTree>
    <p:extLst>
      <p:ext uri="{BB962C8B-B14F-4D97-AF65-F5344CB8AC3E}">
        <p14:creationId xmlns:p14="http://schemas.microsoft.com/office/powerpoint/2010/main" val="139316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C37D3-1E33-49EC-8A2D-D0C12BF7A33C}"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E5F17-B353-46B7-9E59-D3ED5EB82FCC}" type="slidenum">
              <a:rPr lang="en-US" smtClean="0"/>
              <a:t>‹#›</a:t>
            </a:fld>
            <a:endParaRPr lang="en-US"/>
          </a:p>
        </p:txBody>
      </p:sp>
    </p:spTree>
    <p:extLst>
      <p:ext uri="{BB962C8B-B14F-4D97-AF65-F5344CB8AC3E}">
        <p14:creationId xmlns:p14="http://schemas.microsoft.com/office/powerpoint/2010/main" val="321298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C37D3-1E33-49EC-8A2D-D0C12BF7A33C}"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E5F17-B353-46B7-9E59-D3ED5EB82FCC}" type="slidenum">
              <a:rPr lang="en-US" smtClean="0"/>
              <a:t>‹#›</a:t>
            </a:fld>
            <a:endParaRPr lang="en-US"/>
          </a:p>
        </p:txBody>
      </p:sp>
    </p:spTree>
    <p:extLst>
      <p:ext uri="{BB962C8B-B14F-4D97-AF65-F5344CB8AC3E}">
        <p14:creationId xmlns:p14="http://schemas.microsoft.com/office/powerpoint/2010/main" val="324630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C37D3-1E33-49EC-8A2D-D0C12BF7A33C}"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E5F17-B353-46B7-9E59-D3ED5EB82FCC}" type="slidenum">
              <a:rPr lang="en-US" smtClean="0"/>
              <a:t>‹#›</a:t>
            </a:fld>
            <a:endParaRPr lang="en-US"/>
          </a:p>
        </p:txBody>
      </p:sp>
    </p:spTree>
    <p:extLst>
      <p:ext uri="{BB962C8B-B14F-4D97-AF65-F5344CB8AC3E}">
        <p14:creationId xmlns:p14="http://schemas.microsoft.com/office/powerpoint/2010/main" val="418505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C37D3-1E33-49EC-8A2D-D0C12BF7A33C}" type="datetimeFigureOut">
              <a:rPr lang="en-US" smtClean="0"/>
              <a:t>12/10/2015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FE5F17-B353-46B7-9E59-D3ED5EB82FCC}" type="slidenum">
              <a:rPr lang="en-US" smtClean="0"/>
              <a:t>‹#›</a:t>
            </a:fld>
            <a:endParaRPr lang="en-US"/>
          </a:p>
        </p:txBody>
      </p:sp>
    </p:spTree>
    <p:extLst>
      <p:ext uri="{BB962C8B-B14F-4D97-AF65-F5344CB8AC3E}">
        <p14:creationId xmlns:p14="http://schemas.microsoft.com/office/powerpoint/2010/main" val="274313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C37D3-1E33-49EC-8A2D-D0C12BF7A33C}" type="datetimeFigureOut">
              <a:rPr lang="en-US" smtClean="0"/>
              <a:t>12/10/2015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FE5F17-B353-46B7-9E59-D3ED5EB82FCC}" type="slidenum">
              <a:rPr lang="en-US" smtClean="0"/>
              <a:t>‹#›</a:t>
            </a:fld>
            <a:endParaRPr lang="en-US"/>
          </a:p>
        </p:txBody>
      </p:sp>
    </p:spTree>
    <p:extLst>
      <p:ext uri="{BB962C8B-B14F-4D97-AF65-F5344CB8AC3E}">
        <p14:creationId xmlns:p14="http://schemas.microsoft.com/office/powerpoint/2010/main" val="56400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C37D3-1E33-49EC-8A2D-D0C12BF7A33C}" type="datetimeFigureOut">
              <a:rPr lang="en-US" smtClean="0"/>
              <a:t>12/10/2015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FE5F17-B353-46B7-9E59-D3ED5EB82FCC}" type="slidenum">
              <a:rPr lang="en-US" smtClean="0"/>
              <a:t>‹#›</a:t>
            </a:fld>
            <a:endParaRPr lang="en-US"/>
          </a:p>
        </p:txBody>
      </p:sp>
    </p:spTree>
    <p:extLst>
      <p:ext uri="{BB962C8B-B14F-4D97-AF65-F5344CB8AC3E}">
        <p14:creationId xmlns:p14="http://schemas.microsoft.com/office/powerpoint/2010/main" val="88287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C37D3-1E33-49EC-8A2D-D0C12BF7A33C}"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E5F17-B353-46B7-9E59-D3ED5EB82FCC}" type="slidenum">
              <a:rPr lang="en-US" smtClean="0"/>
              <a:t>‹#›</a:t>
            </a:fld>
            <a:endParaRPr lang="en-US"/>
          </a:p>
        </p:txBody>
      </p:sp>
    </p:spTree>
    <p:extLst>
      <p:ext uri="{BB962C8B-B14F-4D97-AF65-F5344CB8AC3E}">
        <p14:creationId xmlns:p14="http://schemas.microsoft.com/office/powerpoint/2010/main" val="70456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C37D3-1E33-49EC-8A2D-D0C12BF7A33C}"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FE5F17-B353-46B7-9E59-D3ED5EB82FCC}" type="slidenum">
              <a:rPr lang="en-US" smtClean="0"/>
              <a:t>‹#›</a:t>
            </a:fld>
            <a:endParaRPr lang="en-US"/>
          </a:p>
        </p:txBody>
      </p:sp>
    </p:spTree>
    <p:extLst>
      <p:ext uri="{BB962C8B-B14F-4D97-AF65-F5344CB8AC3E}">
        <p14:creationId xmlns:p14="http://schemas.microsoft.com/office/powerpoint/2010/main" val="161142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C37D3-1E33-49EC-8A2D-D0C12BF7A33C}" type="datetimeFigureOut">
              <a:rPr lang="en-US" smtClean="0"/>
              <a:t>12/10/2015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E5F17-B353-46B7-9E59-D3ED5EB82FCC}" type="slidenum">
              <a:rPr lang="en-US" smtClean="0"/>
              <a:t>‹#›</a:t>
            </a:fld>
            <a:endParaRPr lang="en-US"/>
          </a:p>
        </p:txBody>
      </p:sp>
    </p:spTree>
    <p:extLst>
      <p:ext uri="{BB962C8B-B14F-4D97-AF65-F5344CB8AC3E}">
        <p14:creationId xmlns:p14="http://schemas.microsoft.com/office/powerpoint/2010/main" val="4055131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www.eastern-iowa.com/wp-content/uploads/bpfb/2_0.024274001391378606_washington-iowa.jpg"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ctrTitle"/>
          </p:nvPr>
        </p:nvSpPr>
        <p:spPr>
          <a:xfrm>
            <a:off x="1524001" y="579422"/>
            <a:ext cx="9144000" cy="2387600"/>
          </a:xfrm>
        </p:spPr>
        <p:txBody>
          <a:bodyPr/>
          <a:lstStyle/>
          <a:p>
            <a:r>
              <a:rPr lang="en-US" cap="small" dirty="0" smtClean="0">
                <a:latin typeface="Garamond" panose="02020404030301010803" pitchFamily="18" charset="0"/>
              </a:rPr>
              <a:t>High PV Injection on Distribution Feeders</a:t>
            </a:r>
            <a:endParaRPr lang="en-US" cap="small" dirty="0">
              <a:latin typeface="Garamond" panose="02020404030301010803" pitchFamily="18" charset="0"/>
            </a:endParaRPr>
          </a:p>
        </p:txBody>
      </p:sp>
      <p:sp>
        <p:nvSpPr>
          <p:cNvPr id="3" name="Subtitle 2"/>
          <p:cNvSpPr>
            <a:spLocks noGrp="1"/>
          </p:cNvSpPr>
          <p:nvPr>
            <p:ph type="subTitle" idx="1"/>
          </p:nvPr>
        </p:nvSpPr>
        <p:spPr>
          <a:xfrm>
            <a:off x="1941261" y="3558020"/>
            <a:ext cx="2758289" cy="2065432"/>
          </a:xfrm>
        </p:spPr>
        <p:txBody>
          <a:bodyPr>
            <a:normAutofit lnSpcReduction="10000"/>
          </a:bodyPr>
          <a:lstStyle/>
          <a:p>
            <a:pPr algn="l"/>
            <a:r>
              <a:rPr lang="en-US" dirty="0" smtClean="0">
                <a:latin typeface="Garamond" panose="02020404030301010803" pitchFamily="18" charset="0"/>
              </a:rPr>
              <a:t>Shane Thompson</a:t>
            </a:r>
          </a:p>
          <a:p>
            <a:pPr algn="l"/>
            <a:r>
              <a:rPr lang="en-US" dirty="0" smtClean="0">
                <a:latin typeface="Garamond" panose="02020404030301010803" pitchFamily="18" charset="0"/>
              </a:rPr>
              <a:t>Alec Walczak</a:t>
            </a:r>
          </a:p>
          <a:p>
            <a:pPr algn="l"/>
            <a:r>
              <a:rPr lang="en-US" dirty="0" smtClean="0">
                <a:latin typeface="Garamond" panose="02020404030301010803" pitchFamily="18" charset="0"/>
              </a:rPr>
              <a:t>Brad Bender</a:t>
            </a:r>
          </a:p>
          <a:p>
            <a:pPr algn="l"/>
            <a:r>
              <a:rPr lang="en-US" dirty="0" smtClean="0">
                <a:latin typeface="Garamond" panose="02020404030301010803" pitchFamily="18" charset="0"/>
              </a:rPr>
              <a:t>Joe Near</a:t>
            </a:r>
          </a:p>
          <a:p>
            <a:pPr algn="l"/>
            <a:r>
              <a:rPr lang="en-US" dirty="0" smtClean="0">
                <a:latin typeface="Garamond" panose="02020404030301010803" pitchFamily="18" charset="0"/>
              </a:rPr>
              <a:t>Kiran Rane</a:t>
            </a:r>
            <a:endParaRPr lang="en-US" dirty="0">
              <a:latin typeface="Garamond" panose="02020404030301010803" pitchFamily="18" charset="0"/>
            </a:endParaRPr>
          </a:p>
        </p:txBody>
      </p:sp>
      <p:sp>
        <p:nvSpPr>
          <p:cNvPr id="5" name="TextBox 4"/>
          <p:cNvSpPr txBox="1"/>
          <p:nvPr/>
        </p:nvSpPr>
        <p:spPr>
          <a:xfrm>
            <a:off x="6459770" y="3127133"/>
            <a:ext cx="4375842" cy="769441"/>
          </a:xfrm>
          <a:prstGeom prst="rect">
            <a:avLst/>
          </a:prstGeom>
          <a:noFill/>
        </p:spPr>
        <p:txBody>
          <a:bodyPr wrap="square" rtlCol="0">
            <a:spAutoFit/>
          </a:bodyPr>
          <a:lstStyle/>
          <a:p>
            <a:pPr algn="r"/>
            <a:r>
              <a:rPr lang="en-US" sz="2200" b="1" dirty="0" smtClean="0">
                <a:latin typeface="Garamond" panose="02020404030301010803" pitchFamily="18" charset="0"/>
              </a:rPr>
              <a:t>Advisor: </a:t>
            </a:r>
            <a:r>
              <a:rPr lang="en-US" sz="2200" dirty="0" smtClean="0">
                <a:latin typeface="Garamond" panose="02020404030301010803" pitchFamily="18" charset="0"/>
              </a:rPr>
              <a:t>Dr. Venkataramana Ajjarapu</a:t>
            </a:r>
          </a:p>
          <a:p>
            <a:endParaRPr lang="en-US" sz="2200" dirty="0"/>
          </a:p>
        </p:txBody>
      </p:sp>
      <p:grpSp>
        <p:nvGrpSpPr>
          <p:cNvPr id="6" name="Group 5"/>
          <p:cNvGrpSpPr/>
          <p:nvPr/>
        </p:nvGrpSpPr>
        <p:grpSpPr>
          <a:xfrm>
            <a:off x="6507165" y="4078546"/>
            <a:ext cx="4328453" cy="830035"/>
            <a:chOff x="1172052" y="4061837"/>
            <a:chExt cx="3415731" cy="648596"/>
          </a:xfrm>
        </p:grpSpPr>
        <p:sp>
          <p:nvSpPr>
            <p:cNvPr id="4" name="TextBox 3"/>
            <p:cNvSpPr txBox="1"/>
            <p:nvPr/>
          </p:nvSpPr>
          <p:spPr>
            <a:xfrm>
              <a:off x="1172052" y="4206349"/>
              <a:ext cx="1655118" cy="336699"/>
            </a:xfrm>
            <a:prstGeom prst="rect">
              <a:avLst/>
            </a:prstGeom>
            <a:noFill/>
          </p:spPr>
          <p:txBody>
            <a:bodyPr wrap="square" rtlCol="0">
              <a:spAutoFit/>
            </a:bodyPr>
            <a:lstStyle/>
            <a:p>
              <a:pPr algn="ctr"/>
              <a:r>
                <a:rPr lang="en-US" sz="2200" b="1" dirty="0" smtClean="0">
                  <a:latin typeface="Garamond" panose="02020404030301010803" pitchFamily="18" charset="0"/>
                </a:rPr>
                <a:t>Industry Client: </a:t>
              </a:r>
            </a:p>
          </p:txBody>
        </p:sp>
        <p:pic>
          <p:nvPicPr>
            <p:cNvPr id="1026" name="Picture 2" descr="http://www.alliantenergy.com/wcm/groups/wcm_internet/@int/documents/digitalmedia/mdaw/mde1/~edisp/015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521" y="4061837"/>
              <a:ext cx="1849262" cy="64859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TextBox 6"/>
          <p:cNvSpPr txBox="1"/>
          <p:nvPr/>
        </p:nvSpPr>
        <p:spPr>
          <a:xfrm>
            <a:off x="1941261" y="3127133"/>
            <a:ext cx="2161929" cy="430887"/>
          </a:xfrm>
          <a:prstGeom prst="rect">
            <a:avLst/>
          </a:prstGeom>
          <a:noFill/>
        </p:spPr>
        <p:txBody>
          <a:bodyPr wrap="square" rtlCol="0">
            <a:spAutoFit/>
          </a:bodyPr>
          <a:lstStyle/>
          <a:p>
            <a:r>
              <a:rPr lang="en-US" sz="2200" b="1" dirty="0" smtClean="0">
                <a:latin typeface="Garamond" panose="02020404030301010803" pitchFamily="18" charset="0"/>
              </a:rPr>
              <a:t>Team Members:  </a:t>
            </a:r>
            <a:endParaRPr lang="en-US" sz="2200" b="1" dirty="0">
              <a:latin typeface="Garamond" panose="02020404030301010803" pitchFamily="18" charset="0"/>
            </a:endParaRPr>
          </a:p>
        </p:txBody>
      </p:sp>
    </p:spTree>
    <p:extLst>
      <p:ext uri="{BB962C8B-B14F-4D97-AF65-F5344CB8AC3E}">
        <p14:creationId xmlns:p14="http://schemas.microsoft.com/office/powerpoint/2010/main" val="1382370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Resources</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1844" y="1682623"/>
            <a:ext cx="10972800" cy="378565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Alliant Energy</a:t>
            </a: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Darin </a:t>
            </a:r>
            <a:r>
              <a:rPr lang="en-US" sz="2400" dirty="0" err="1" smtClean="0">
                <a:latin typeface="Times New Roman" panose="02020603050405020304" pitchFamily="18" charset="0"/>
                <a:cs typeface="Times New Roman" panose="02020603050405020304" pitchFamily="18" charset="0"/>
              </a:rPr>
              <a:t>Lamos</a:t>
            </a:r>
            <a:r>
              <a:rPr lang="en-US" sz="2400" dirty="0" smtClean="0">
                <a:latin typeface="Times New Roman" panose="02020603050405020304" pitchFamily="18" charset="0"/>
                <a:cs typeface="Times New Roman" panose="02020603050405020304" pitchFamily="18" charset="0"/>
              </a:rPr>
              <a:t> – Alliant Energy liaison, providing</a:t>
            </a: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Guidance and insight</a:t>
            </a: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Customer data</a:t>
            </a: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Common utility software to analyze distribution.</a:t>
            </a:r>
          </a:p>
          <a:p>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Synergi</a:t>
            </a:r>
            <a:r>
              <a:rPr lang="en-US" sz="2400" dirty="0" smtClean="0">
                <a:latin typeface="Times New Roman" panose="02020603050405020304" pitchFamily="18" charset="0"/>
                <a:cs typeface="Times New Roman" panose="02020603050405020304" pitchFamily="18" charset="0"/>
              </a:rPr>
              <a:t> Electric</a:t>
            </a: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Uses number of customers rather than number of nodes</a:t>
            </a: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Consistent modeling at 13.2 kV</a:t>
            </a: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Uses nominal residential voltage levels (120V/240V)</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99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0" y="5938092"/>
            <a:ext cx="12192000" cy="919908"/>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Distribution Study – Base Case</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lh5.googleusercontent.com/euYp2fDZ1yspYSveoDHlTTAH2yWSZZ5fGNhpc0_1_jMdJXkM0NS213mYWWKiHBwX0LLXXxdXmSA6BiynI9RiqpkvqM65b2yilc_ZMzNqnrAI0BRUApzrwOZNxjm8qDn9zZn66n5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792" y="1329912"/>
            <a:ext cx="3479991" cy="46081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894" y="1682623"/>
            <a:ext cx="6775373" cy="415498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Snapshot Simulations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High solar generation and low power demand</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One Substation with four feeders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Distribution voltage level: 13.2 kV</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Peak Generation occurs between 10 am and 2 pm</a:t>
            </a: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Load: 1250 kW</a:t>
            </a: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Solar DG: 870 kW</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120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883007"/>
            <a:ext cx="12192000" cy="98390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Distribution Study – Increased Solar Loading</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43418" y="1451860"/>
            <a:ext cx="3011348" cy="4431147"/>
          </a:xfrm>
          <a:prstGeom prst="rect">
            <a:avLst/>
          </a:prstGeom>
        </p:spPr>
      </p:pic>
      <p:sp>
        <p:nvSpPr>
          <p:cNvPr id="4" name="TextBox 3"/>
          <p:cNvSpPr txBox="1"/>
          <p:nvPr/>
        </p:nvSpPr>
        <p:spPr>
          <a:xfrm>
            <a:off x="838201" y="1446638"/>
            <a:ext cx="5959144" cy="378565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Feeder broken into five regions based on number of customers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Each subsequent case has 100 kW of DG added</a:t>
            </a:r>
          </a:p>
          <a:p>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20 kW added to each region</a:t>
            </a:r>
          </a:p>
          <a:p>
            <a:pPr marL="80010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Added DG to all regions at the same time for accurate load distribution</a:t>
            </a:r>
          </a:p>
        </p:txBody>
      </p:sp>
    </p:spTree>
    <p:extLst>
      <p:ext uri="{BB962C8B-B14F-4D97-AF65-F5344CB8AC3E}">
        <p14:creationId xmlns:p14="http://schemas.microsoft.com/office/powerpoint/2010/main" val="582394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Distribution Study - Results</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135955002"/>
              </p:ext>
            </p:extLst>
          </p:nvPr>
        </p:nvGraphicFramePr>
        <p:xfrm>
          <a:off x="1792213" y="1442823"/>
          <a:ext cx="8607575" cy="4047554"/>
        </p:xfrm>
        <a:graphic>
          <a:graphicData uri="http://schemas.openxmlformats.org/drawingml/2006/table">
            <a:tbl>
              <a:tblPr/>
              <a:tblGrid>
                <a:gridCol w="1821936"/>
                <a:gridCol w="1563710"/>
                <a:gridCol w="1764553"/>
                <a:gridCol w="3457376"/>
              </a:tblGrid>
              <a:tr h="1027954">
                <a:tc>
                  <a:txBody>
                    <a:bodyPr/>
                    <a:lstStyle/>
                    <a:p>
                      <a:pPr algn="ctr" rtl="0" fontAlgn="ctr">
                        <a:spcBef>
                          <a:spcPts val="0"/>
                        </a:spcBef>
                        <a:spcAft>
                          <a:spcPts val="0"/>
                        </a:spcAft>
                      </a:pPr>
                      <a:r>
                        <a:rPr lang="en-US" b="1" i="0" u="none" strike="noStrike" dirty="0">
                          <a:solidFill>
                            <a:srgbClr val="000000"/>
                          </a:solidFill>
                          <a:effectLst/>
                          <a:latin typeface="Arial" panose="020B0604020202020204" pitchFamily="34" charset="0"/>
                        </a:rPr>
                        <a:t>Model Name</a:t>
                      </a:r>
                      <a:endParaRPr lang="en-US" b="1"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chemeClr val="bg2"/>
                    </a:solidFill>
                  </a:tcPr>
                </a:tc>
                <a:tc>
                  <a:txBody>
                    <a:bodyPr/>
                    <a:lstStyle/>
                    <a:p>
                      <a:pPr algn="ctr" rtl="0" fontAlgn="ctr">
                        <a:spcBef>
                          <a:spcPts val="0"/>
                        </a:spcBef>
                        <a:spcAft>
                          <a:spcPts val="0"/>
                        </a:spcAft>
                      </a:pPr>
                      <a:r>
                        <a:rPr lang="en-US" b="1" i="0" u="none" strike="noStrike" dirty="0">
                          <a:solidFill>
                            <a:srgbClr val="000000"/>
                          </a:solidFill>
                          <a:effectLst/>
                          <a:latin typeface="Arial" panose="020B0604020202020204" pitchFamily="34" charset="0"/>
                        </a:rPr>
                        <a:t>Total Solar (KW)</a:t>
                      </a:r>
                      <a:endParaRPr lang="en-US" b="1"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chemeClr val="bg2"/>
                    </a:solidFill>
                  </a:tcPr>
                </a:tc>
                <a:tc>
                  <a:txBody>
                    <a:bodyPr/>
                    <a:lstStyle/>
                    <a:p>
                      <a:pPr algn="ctr" rtl="0" fontAlgn="ctr">
                        <a:spcBef>
                          <a:spcPts val="0"/>
                        </a:spcBef>
                        <a:spcAft>
                          <a:spcPts val="0"/>
                        </a:spcAft>
                      </a:pPr>
                      <a:r>
                        <a:rPr lang="en-US" b="1" i="0" u="none" strike="noStrike" dirty="0">
                          <a:solidFill>
                            <a:srgbClr val="000000"/>
                          </a:solidFill>
                          <a:effectLst/>
                          <a:latin typeface="Arial" panose="020B0604020202020204" pitchFamily="34" charset="0"/>
                        </a:rPr>
                        <a:t>Solar PV/ Load Demand</a:t>
                      </a:r>
                      <a:endParaRPr lang="en-US" b="1"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chemeClr val="bg2"/>
                    </a:solidFill>
                  </a:tcPr>
                </a:tc>
                <a:tc>
                  <a:txBody>
                    <a:bodyPr/>
                    <a:lstStyle/>
                    <a:p>
                      <a:pPr algn="ctr" rtl="0" fontAlgn="ctr">
                        <a:spcBef>
                          <a:spcPts val="0"/>
                        </a:spcBef>
                        <a:spcAft>
                          <a:spcPts val="0"/>
                        </a:spcAft>
                      </a:pPr>
                      <a:r>
                        <a:rPr lang="en-US" b="1" i="0" u="none" strike="noStrike" dirty="0" smtClean="0">
                          <a:solidFill>
                            <a:srgbClr val="000000"/>
                          </a:solidFill>
                          <a:effectLst/>
                          <a:latin typeface="Arial" panose="020B0604020202020204" pitchFamily="34" charset="0"/>
                        </a:rPr>
                        <a:t>% of Grid Over Voltage</a:t>
                      </a:r>
                      <a:r>
                        <a:rPr lang="en-US" b="1" i="0" u="none" strike="noStrike" baseline="0" dirty="0" smtClean="0">
                          <a:solidFill>
                            <a:srgbClr val="000000"/>
                          </a:solidFill>
                          <a:effectLst/>
                          <a:latin typeface="Arial" panose="020B0604020202020204" pitchFamily="34" charset="0"/>
                        </a:rPr>
                        <a:t> Limit</a:t>
                      </a:r>
                      <a:endParaRPr lang="en-US" b="1"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chemeClr val="bg2"/>
                    </a:solidFill>
                  </a:tcPr>
                </a:tc>
              </a:tr>
              <a:tr h="558776">
                <a:tc>
                  <a:txBody>
                    <a:bodyPr/>
                    <a:lstStyle/>
                    <a:p>
                      <a:pPr algn="ctr" rtl="0" fontAlgn="ctr">
                        <a:spcBef>
                          <a:spcPts val="0"/>
                        </a:spcBef>
                        <a:spcAft>
                          <a:spcPts val="0"/>
                        </a:spcAft>
                      </a:pPr>
                      <a:r>
                        <a:rPr lang="en-US" b="0" i="0" u="sng" dirty="0">
                          <a:solidFill>
                            <a:srgbClr val="000000"/>
                          </a:solidFill>
                          <a:effectLst/>
                          <a:latin typeface="Arial" panose="020B0604020202020204" pitchFamily="34" charset="0"/>
                        </a:rPr>
                        <a:t>Base Case</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sng" dirty="0">
                          <a:solidFill>
                            <a:srgbClr val="000000"/>
                          </a:solidFill>
                          <a:effectLst/>
                          <a:latin typeface="Arial" panose="020B0604020202020204" pitchFamily="34" charset="0"/>
                        </a:rPr>
                        <a:t>868.45</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sng" dirty="0">
                          <a:solidFill>
                            <a:srgbClr val="000000"/>
                          </a:solidFill>
                          <a:effectLst/>
                          <a:latin typeface="Arial" panose="020B0604020202020204" pitchFamily="34" charset="0"/>
                        </a:rPr>
                        <a:t>0.69476</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sng" dirty="0" smtClean="0">
                          <a:solidFill>
                            <a:srgbClr val="000000"/>
                          </a:solidFill>
                          <a:effectLst/>
                          <a:latin typeface="Arial" panose="020B0604020202020204" pitchFamily="34" charset="0"/>
                        </a:rPr>
                        <a:t>5.54%</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r>
              <a:tr h="615206">
                <a:tc>
                  <a:txBody>
                    <a:bodyPr/>
                    <a:lstStyle/>
                    <a:p>
                      <a:pPr algn="ctr" rtl="0" fontAlgn="ctr">
                        <a:spcBef>
                          <a:spcPts val="0"/>
                        </a:spcBef>
                        <a:spcAft>
                          <a:spcPts val="0"/>
                        </a:spcAft>
                      </a:pPr>
                      <a:r>
                        <a:rPr lang="en-US" b="0" i="0" u="none" strike="noStrike" dirty="0">
                          <a:solidFill>
                            <a:srgbClr val="000000"/>
                          </a:solidFill>
                          <a:effectLst/>
                          <a:latin typeface="Arial" panose="020B0604020202020204" pitchFamily="34" charset="0"/>
                        </a:rPr>
                        <a:t>First Case</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none" strike="noStrike" dirty="0">
                          <a:solidFill>
                            <a:srgbClr val="000000"/>
                          </a:solidFill>
                          <a:effectLst/>
                          <a:latin typeface="Arial" panose="020B0604020202020204" pitchFamily="34" charset="0"/>
                        </a:rPr>
                        <a:t>968.45</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none" strike="noStrike" dirty="0">
                          <a:solidFill>
                            <a:srgbClr val="000000"/>
                          </a:solidFill>
                          <a:effectLst/>
                          <a:latin typeface="Arial" panose="020B0604020202020204" pitchFamily="34" charset="0"/>
                        </a:rPr>
                        <a:t>0.77476</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none" strike="noStrike" dirty="0" smtClean="0">
                          <a:solidFill>
                            <a:srgbClr val="000000"/>
                          </a:solidFill>
                          <a:effectLst/>
                          <a:latin typeface="Arial" panose="020B0604020202020204" pitchFamily="34" charset="0"/>
                        </a:rPr>
                        <a:t>7.46%</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r>
              <a:tr h="615206">
                <a:tc>
                  <a:txBody>
                    <a:bodyPr/>
                    <a:lstStyle/>
                    <a:p>
                      <a:pPr algn="ctr" rtl="0" fontAlgn="ctr">
                        <a:spcBef>
                          <a:spcPts val="0"/>
                        </a:spcBef>
                        <a:spcAft>
                          <a:spcPts val="0"/>
                        </a:spcAft>
                      </a:pPr>
                      <a:r>
                        <a:rPr lang="en-US" b="0" i="0" u="none" strike="noStrike" dirty="0">
                          <a:solidFill>
                            <a:srgbClr val="000000"/>
                          </a:solidFill>
                          <a:effectLst/>
                          <a:latin typeface="Arial" panose="020B0604020202020204" pitchFamily="34" charset="0"/>
                        </a:rPr>
                        <a:t>Second Case</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none" strike="noStrike" dirty="0">
                          <a:solidFill>
                            <a:srgbClr val="000000"/>
                          </a:solidFill>
                          <a:effectLst/>
                          <a:latin typeface="Arial" panose="020B0604020202020204" pitchFamily="34" charset="0"/>
                        </a:rPr>
                        <a:t>1068.45</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none" strike="noStrike" dirty="0">
                          <a:solidFill>
                            <a:srgbClr val="000000"/>
                          </a:solidFill>
                          <a:effectLst/>
                          <a:latin typeface="Arial" panose="020B0604020202020204" pitchFamily="34" charset="0"/>
                        </a:rPr>
                        <a:t>0.85476</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none" strike="noStrike" dirty="0" smtClean="0">
                          <a:solidFill>
                            <a:srgbClr val="000000"/>
                          </a:solidFill>
                          <a:effectLst/>
                          <a:latin typeface="Arial" panose="020B0604020202020204" pitchFamily="34" charset="0"/>
                        </a:rPr>
                        <a:t>11.23%</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r>
              <a:tr h="615206">
                <a:tc>
                  <a:txBody>
                    <a:bodyPr/>
                    <a:lstStyle/>
                    <a:p>
                      <a:pPr algn="ctr" rtl="0" fontAlgn="ctr">
                        <a:spcBef>
                          <a:spcPts val="0"/>
                        </a:spcBef>
                        <a:spcAft>
                          <a:spcPts val="0"/>
                        </a:spcAft>
                      </a:pPr>
                      <a:r>
                        <a:rPr lang="en-US" b="0" i="0" u="none" strike="noStrike" dirty="0">
                          <a:solidFill>
                            <a:srgbClr val="000000"/>
                          </a:solidFill>
                          <a:effectLst/>
                          <a:latin typeface="Arial" panose="020B0604020202020204" pitchFamily="34" charset="0"/>
                        </a:rPr>
                        <a:t>Third Case</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none" strike="noStrike" dirty="0">
                          <a:solidFill>
                            <a:srgbClr val="000000"/>
                          </a:solidFill>
                          <a:effectLst/>
                          <a:latin typeface="Arial" panose="020B0604020202020204" pitchFamily="34" charset="0"/>
                        </a:rPr>
                        <a:t>1168.45</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none" strike="noStrike" dirty="0">
                          <a:solidFill>
                            <a:srgbClr val="000000"/>
                          </a:solidFill>
                          <a:effectLst/>
                          <a:latin typeface="Arial" panose="020B0604020202020204" pitchFamily="34" charset="0"/>
                        </a:rPr>
                        <a:t>0.93476</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none" strike="noStrike" dirty="0" smtClean="0">
                          <a:solidFill>
                            <a:srgbClr val="000000"/>
                          </a:solidFill>
                          <a:effectLst/>
                          <a:latin typeface="Arial" panose="020B0604020202020204" pitchFamily="34" charset="0"/>
                        </a:rPr>
                        <a:t>18.60%</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r>
              <a:tr h="615206">
                <a:tc>
                  <a:txBody>
                    <a:bodyPr/>
                    <a:lstStyle/>
                    <a:p>
                      <a:pPr algn="ctr" rtl="0" fontAlgn="ctr">
                        <a:spcBef>
                          <a:spcPts val="0"/>
                        </a:spcBef>
                        <a:spcAft>
                          <a:spcPts val="0"/>
                        </a:spcAft>
                      </a:pPr>
                      <a:r>
                        <a:rPr lang="en-US" b="0" i="0" u="none" strike="noStrike" dirty="0">
                          <a:solidFill>
                            <a:srgbClr val="000000"/>
                          </a:solidFill>
                          <a:effectLst/>
                          <a:latin typeface="Arial" panose="020B0604020202020204" pitchFamily="34" charset="0"/>
                        </a:rPr>
                        <a:t>Fourth Case</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none" strike="noStrike" dirty="0">
                          <a:solidFill>
                            <a:srgbClr val="000000"/>
                          </a:solidFill>
                          <a:effectLst/>
                          <a:latin typeface="Arial" panose="020B0604020202020204" pitchFamily="34" charset="0"/>
                        </a:rPr>
                        <a:t>1268.45</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none" strike="noStrike" dirty="0">
                          <a:solidFill>
                            <a:srgbClr val="000000"/>
                          </a:solidFill>
                          <a:effectLst/>
                          <a:latin typeface="Arial" panose="020B0604020202020204" pitchFamily="34" charset="0"/>
                        </a:rPr>
                        <a:t>1.01476</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b="0" i="0" u="none" strike="noStrike" dirty="0" smtClean="0">
                          <a:solidFill>
                            <a:srgbClr val="000000"/>
                          </a:solidFill>
                          <a:effectLst/>
                          <a:latin typeface="Arial" panose="020B0604020202020204" pitchFamily="34" charset="0"/>
                        </a:rPr>
                        <a:t>21.47%</a:t>
                      </a:r>
                      <a:endParaRPr lang="en-US" dirty="0">
                        <a:effectLst/>
                      </a:endParaRPr>
                    </a:p>
                  </a:txBody>
                  <a:tcPr marL="9525" marR="9525" marT="9525" marB="952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1"/>
          <p:cNvSpPr>
            <a:spLocks noChangeArrowheads="1"/>
          </p:cNvSpPr>
          <p:nvPr/>
        </p:nvSpPr>
        <p:spPr bwMode="auto">
          <a:xfrm>
            <a:off x="326849" y="1442822"/>
            <a:ext cx="9246129" cy="47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23907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a:off x="1" y="6280480"/>
            <a:ext cx="12192000" cy="586436"/>
          </a:xfrm>
          <a:prstGeom prst="triangle">
            <a:avLst>
              <a:gd name="adj" fmla="val 7423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Distribution Study - Results</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5.googleusercontent.com/ctRoI6CAZ9IzCnR3I9KKKB_EfMfNJPmto1ksqJ90k1NCD3L9LKG5IqmDMy-8R0qTkGKvScci2Dc9AdC_W6IA3DmLORvQhPU0wFltEvhGOiMV3heLrlrCKiN7xG0rWz4gjd9Zhti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154" y="1346265"/>
            <a:ext cx="2943424" cy="49012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5.googleusercontent.com/4_BfwAzzB-tKpCP85lyqZGp56e6t9jTPNT4bYbw4NUHcnvywTT0tzkYt8nrJ4PiW4GyEZo-SRQvsWi5RiEldRA5eV5aVNbnsGhhMMBkGzRk0Cv9KbUJaT0uMD2KFo-FWKIN3FQd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410" y="1346265"/>
            <a:ext cx="2909358" cy="49012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4.googleusercontent.com/FzjQaFc8RY23kPNI_ImhjQkDGWd0xL1Zv13obv0uOeRP94JlEBOFBDwjkHGEVUpjC04DosnJpjBAwNOfaHBSv2X5arLWFExc_8xbQkTSs7AXBvb4fyOh2iq-hNfgS7dYRjr8y6M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6876" y="1360041"/>
            <a:ext cx="2877542" cy="4901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h6.googleusercontent.com/ToJdxZ-1hX2TkAI9uh69F8qBKWTXLCzDY-mB8Db7WlQaIVPv49qjjeHLRJBQtHR45DotTC0n1--FceNlM3BT4NGVTzqlkpYJy9aApUTYuIvwJSBGX029-nOsTEquaKKn4MZ20Ru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9526" y="1346265"/>
            <a:ext cx="2835142" cy="49012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43193" y="5878170"/>
            <a:ext cx="1066385" cy="369332"/>
          </a:xfrm>
          <a:prstGeom prst="rect">
            <a:avLst/>
          </a:prstGeom>
          <a:noFill/>
        </p:spPr>
        <p:txBody>
          <a:bodyPr wrap="square" rtlCol="0">
            <a:spAutoFit/>
          </a:bodyPr>
          <a:lstStyle/>
          <a:p>
            <a:r>
              <a:rPr lang="en-US" dirty="0" smtClean="0">
                <a:solidFill>
                  <a:schemeClr val="bg1"/>
                </a:solidFill>
              </a:rPr>
              <a:t>Case One</a:t>
            </a:r>
            <a:endParaRPr lang="en-US" dirty="0">
              <a:solidFill>
                <a:schemeClr val="bg1"/>
              </a:solidFill>
            </a:endParaRPr>
          </a:p>
        </p:txBody>
      </p:sp>
      <p:sp>
        <p:nvSpPr>
          <p:cNvPr id="16" name="TextBox 15"/>
          <p:cNvSpPr txBox="1"/>
          <p:nvPr/>
        </p:nvSpPr>
        <p:spPr>
          <a:xfrm>
            <a:off x="5025236" y="5911146"/>
            <a:ext cx="1066385" cy="369332"/>
          </a:xfrm>
          <a:prstGeom prst="rect">
            <a:avLst/>
          </a:prstGeom>
          <a:noFill/>
        </p:spPr>
        <p:txBody>
          <a:bodyPr wrap="square" rtlCol="0">
            <a:spAutoFit/>
          </a:bodyPr>
          <a:lstStyle/>
          <a:p>
            <a:r>
              <a:rPr lang="en-US" dirty="0" smtClean="0">
                <a:solidFill>
                  <a:schemeClr val="bg1"/>
                </a:solidFill>
              </a:rPr>
              <a:t>Case Two</a:t>
            </a:r>
            <a:endParaRPr lang="en-US" dirty="0">
              <a:solidFill>
                <a:schemeClr val="bg1"/>
              </a:solidFill>
            </a:endParaRPr>
          </a:p>
        </p:txBody>
      </p:sp>
      <p:sp>
        <p:nvSpPr>
          <p:cNvPr id="17" name="TextBox 16"/>
          <p:cNvSpPr txBox="1"/>
          <p:nvPr/>
        </p:nvSpPr>
        <p:spPr>
          <a:xfrm>
            <a:off x="7934594" y="5878170"/>
            <a:ext cx="1215243" cy="369332"/>
          </a:xfrm>
          <a:prstGeom prst="rect">
            <a:avLst/>
          </a:prstGeom>
          <a:noFill/>
        </p:spPr>
        <p:txBody>
          <a:bodyPr wrap="square" rtlCol="0">
            <a:spAutoFit/>
          </a:bodyPr>
          <a:lstStyle/>
          <a:p>
            <a:r>
              <a:rPr lang="en-US" dirty="0" smtClean="0">
                <a:solidFill>
                  <a:schemeClr val="bg1"/>
                </a:solidFill>
              </a:rPr>
              <a:t>Case Three</a:t>
            </a:r>
            <a:endParaRPr lang="en-US" dirty="0">
              <a:solidFill>
                <a:schemeClr val="bg1"/>
              </a:solidFill>
            </a:endParaRPr>
          </a:p>
        </p:txBody>
      </p:sp>
      <p:sp>
        <p:nvSpPr>
          <p:cNvPr id="18" name="TextBox 17"/>
          <p:cNvSpPr txBox="1"/>
          <p:nvPr/>
        </p:nvSpPr>
        <p:spPr>
          <a:xfrm>
            <a:off x="10893244" y="5175644"/>
            <a:ext cx="1201424" cy="923330"/>
          </a:xfrm>
          <a:prstGeom prst="rect">
            <a:avLst/>
          </a:prstGeom>
          <a:noFill/>
        </p:spPr>
        <p:txBody>
          <a:bodyPr wrap="square" rtlCol="0">
            <a:spAutoFit/>
          </a:bodyPr>
          <a:lstStyle/>
          <a:p>
            <a:r>
              <a:rPr lang="en-US" dirty="0" smtClean="0">
                <a:solidFill>
                  <a:schemeClr val="bg1"/>
                </a:solidFill>
              </a:rPr>
              <a:t>Case Four</a:t>
            </a:r>
          </a:p>
          <a:p>
            <a:endParaRPr lang="en-US" dirty="0">
              <a:solidFill>
                <a:schemeClr val="bg1"/>
              </a:solidFill>
            </a:endParaRPr>
          </a:p>
          <a:p>
            <a:endParaRPr lang="en-US" dirty="0">
              <a:solidFill>
                <a:schemeClr val="bg1"/>
              </a:solidFill>
            </a:endParaRPr>
          </a:p>
        </p:txBody>
      </p:sp>
      <p:sp>
        <p:nvSpPr>
          <p:cNvPr id="4" name="Rectangle 3"/>
          <p:cNvSpPr/>
          <p:nvPr/>
        </p:nvSpPr>
        <p:spPr>
          <a:xfrm>
            <a:off x="11025963" y="5592726"/>
            <a:ext cx="244549" cy="209600"/>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Rectangle 19"/>
          <p:cNvSpPr/>
          <p:nvPr/>
        </p:nvSpPr>
        <p:spPr>
          <a:xfrm>
            <a:off x="11034728" y="5971229"/>
            <a:ext cx="244549" cy="209600"/>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11403231" y="5605412"/>
            <a:ext cx="709630" cy="261610"/>
          </a:xfrm>
          <a:prstGeom prst="rect">
            <a:avLst/>
          </a:prstGeom>
          <a:noFill/>
        </p:spPr>
        <p:txBody>
          <a:bodyPr wrap="square" rtlCol="0">
            <a:spAutoFit/>
          </a:bodyPr>
          <a:lstStyle/>
          <a:p>
            <a:r>
              <a:rPr lang="en-US" sz="1100" dirty="0" smtClean="0">
                <a:solidFill>
                  <a:schemeClr val="bg1"/>
                </a:solidFill>
              </a:rPr>
              <a:t>Nominal</a:t>
            </a:r>
            <a:endParaRPr lang="en-US" sz="1100" dirty="0">
              <a:solidFill>
                <a:schemeClr val="bg1"/>
              </a:solidFill>
            </a:endParaRPr>
          </a:p>
        </p:txBody>
      </p:sp>
      <p:sp>
        <p:nvSpPr>
          <p:cNvPr id="22" name="TextBox 21"/>
          <p:cNvSpPr txBox="1"/>
          <p:nvPr/>
        </p:nvSpPr>
        <p:spPr>
          <a:xfrm>
            <a:off x="11385038" y="5864543"/>
            <a:ext cx="709630" cy="430887"/>
          </a:xfrm>
          <a:prstGeom prst="rect">
            <a:avLst/>
          </a:prstGeom>
          <a:noFill/>
        </p:spPr>
        <p:txBody>
          <a:bodyPr wrap="square" rtlCol="0">
            <a:spAutoFit/>
          </a:bodyPr>
          <a:lstStyle/>
          <a:p>
            <a:r>
              <a:rPr lang="en-US" sz="1100" dirty="0" smtClean="0">
                <a:solidFill>
                  <a:schemeClr val="bg1"/>
                </a:solidFill>
              </a:rPr>
              <a:t>Over Voltage</a:t>
            </a:r>
            <a:endParaRPr lang="en-US" sz="1100" dirty="0">
              <a:solidFill>
                <a:schemeClr val="bg1"/>
              </a:solidFill>
            </a:endParaRPr>
          </a:p>
        </p:txBody>
      </p:sp>
    </p:spTree>
    <p:extLst>
      <p:ext uri="{BB962C8B-B14F-4D97-AF65-F5344CB8AC3E}">
        <p14:creationId xmlns:p14="http://schemas.microsoft.com/office/powerpoint/2010/main" val="3560212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786361" y="1712753"/>
            <a:ext cx="10515600" cy="1325563"/>
          </a:xfrm>
        </p:spPr>
        <p:txBody>
          <a:bodyPr>
            <a:normAutofit/>
          </a:bodyPr>
          <a:lstStyle/>
          <a:p>
            <a:pPr algn="ctr"/>
            <a:r>
              <a:rPr lang="en-US" sz="4800" dirty="0" smtClean="0">
                <a:latin typeface="Garamond"/>
                <a:cs typeface="Garamond"/>
              </a:rPr>
              <a:t>Solution Approaches</a:t>
            </a:r>
            <a:endParaRPr lang="en-US" sz="4800" dirty="0">
              <a:latin typeface="Garamond"/>
              <a:cs typeface="Garamond"/>
            </a:endParaRPr>
          </a:p>
        </p:txBody>
      </p:sp>
      <p:sp>
        <p:nvSpPr>
          <p:cNvPr id="3" name="Content Placeholder 2"/>
          <p:cNvSpPr>
            <a:spLocks noGrp="1"/>
          </p:cNvSpPr>
          <p:nvPr>
            <p:ph sz="half" idx="1"/>
          </p:nvPr>
        </p:nvSpPr>
        <p:spPr>
          <a:xfrm>
            <a:off x="838200" y="3835555"/>
            <a:ext cx="10514648" cy="2341407"/>
          </a:xfrm>
        </p:spPr>
        <p:txBody>
          <a:bodyPr>
            <a:normAutofit/>
          </a:bodyPr>
          <a:lstStyle/>
          <a:p>
            <a:pPr marL="0" indent="0">
              <a:buNone/>
            </a:pPr>
            <a:r>
              <a:rPr lang="en-US" sz="3600" dirty="0" smtClean="0">
                <a:latin typeface="Times New Roman"/>
                <a:cs typeface="Times New Roman"/>
              </a:rPr>
              <a:t>Distribution Feeder Level	        PV Generation Level</a:t>
            </a:r>
            <a:endParaRPr lang="en-US" sz="3600" dirty="0">
              <a:latin typeface="Times New Roman"/>
              <a:cs typeface="Times New Roman"/>
            </a:endParaRPr>
          </a:p>
          <a:p>
            <a:pPr marL="0" indent="0" algn="ctr">
              <a:buNone/>
            </a:pPr>
            <a:endParaRPr lang="en-US" sz="3600" dirty="0"/>
          </a:p>
        </p:txBody>
      </p:sp>
    </p:spTree>
    <p:extLst>
      <p:ext uri="{BB962C8B-B14F-4D97-AF65-F5344CB8AC3E}">
        <p14:creationId xmlns:p14="http://schemas.microsoft.com/office/powerpoint/2010/main" val="1826258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Distribution Feeder</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1" y="1682623"/>
            <a:ext cx="5822302" cy="341632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Current lines run at 13.2 kV, upgrading the system to 24.9 kV will significantly increase rated capacity and limit damage.</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Significant cost to Alliant to make these upgrades</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Additional expansion may be needed sooner rather than later.</a:t>
            </a:r>
          </a:p>
        </p:txBody>
      </p:sp>
      <p:pic>
        <p:nvPicPr>
          <p:cNvPr id="4" name="Picture 3"/>
          <p:cNvPicPr>
            <a:picLocks noChangeAspect="1"/>
          </p:cNvPicPr>
          <p:nvPr/>
        </p:nvPicPr>
        <p:blipFill>
          <a:blip r:embed="rId4"/>
          <a:stretch>
            <a:fillRect/>
          </a:stretch>
        </p:blipFill>
        <p:spPr>
          <a:xfrm>
            <a:off x="8454623" y="1682623"/>
            <a:ext cx="2899178" cy="3421030"/>
          </a:xfrm>
          <a:prstGeom prst="rect">
            <a:avLst/>
          </a:prstGeom>
        </p:spPr>
      </p:pic>
    </p:spTree>
    <p:extLst>
      <p:ext uri="{BB962C8B-B14F-4D97-AF65-F5344CB8AC3E}">
        <p14:creationId xmlns:p14="http://schemas.microsoft.com/office/powerpoint/2010/main" val="3630890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a:off x="1" y="6103345"/>
            <a:ext cx="12192000" cy="774588"/>
          </a:xfrm>
          <a:prstGeom prst="triangle">
            <a:avLst>
              <a:gd name="adj" fmla="val 7835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Residential PV Generation Level</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1" y="1299895"/>
            <a:ext cx="4974770" cy="489364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Grid-Tie Inverter Solution with / without Backup Power</a:t>
            </a:r>
          </a:p>
          <a:p>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Proper </a:t>
            </a: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nverter </a:t>
            </a:r>
            <a:r>
              <a:rPr lang="en-US" sz="2400" dirty="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election should include the following:</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Reasonable cost</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Low maintenance with high reliability</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Optimal operating temperature for maximum efficiency</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Ability to expand with future growth</a:t>
            </a:r>
          </a:p>
        </p:txBody>
      </p:sp>
      <p:sp>
        <p:nvSpPr>
          <p:cNvPr id="7" name="Footer Placeholder 6"/>
          <p:cNvSpPr>
            <a:spLocks noGrp="1"/>
          </p:cNvSpPr>
          <p:nvPr>
            <p:ph type="ftr" sz="quarter" idx="11"/>
          </p:nvPr>
        </p:nvSpPr>
        <p:spPr>
          <a:xfrm>
            <a:off x="5812971" y="5641648"/>
            <a:ext cx="4114800" cy="365125"/>
          </a:xfrm>
        </p:spPr>
        <p:txBody>
          <a:bodyPr/>
          <a:lstStyle/>
          <a:p>
            <a:r>
              <a:rPr lang="en-US" dirty="0" smtClean="0"/>
              <a:t>Image courtesy of Authors</a:t>
            </a:r>
            <a:endParaRPr lang="en-US" dirty="0"/>
          </a:p>
        </p:txBody>
      </p:sp>
      <p:sp>
        <p:nvSpPr>
          <p:cNvPr id="5" name="Rectangle 2"/>
          <p:cNvSpPr>
            <a:spLocks noChangeArrowheads="1"/>
          </p:cNvSpPr>
          <p:nvPr/>
        </p:nvSpPr>
        <p:spPr bwMode="auto">
          <a:xfrm>
            <a:off x="5812971" y="15412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89" name="Picture 17" descr="Screen Shot 2015-12-08 at 8.10.46 P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3387" y="1541201"/>
            <a:ext cx="4850414" cy="391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690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Residential PV Generation</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1" y="1682623"/>
            <a:ext cx="9914466" cy="415498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Considerations for Inverters</a:t>
            </a:r>
          </a:p>
          <a:p>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Frequency Protection/Tolerance</a:t>
            </a:r>
          </a:p>
          <a:p>
            <a:pPr marL="1257300" lvl="2"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Must meet interconnection requirements</a:t>
            </a:r>
          </a:p>
          <a:p>
            <a:pPr marL="1257300" lvl="2"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FERC/NERC Compliant</a:t>
            </a:r>
          </a:p>
          <a:p>
            <a:pPr marL="80010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Must Meet IEEE-1547-2003 Standard</a:t>
            </a:r>
          </a:p>
          <a:p>
            <a:pPr marL="80010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Setting configuration must be done by certified technician/electrician in accordance with Alliant standards</a:t>
            </a:r>
          </a:p>
        </p:txBody>
      </p:sp>
    </p:spTree>
    <p:extLst>
      <p:ext uri="{BB962C8B-B14F-4D97-AF65-F5344CB8AC3E}">
        <p14:creationId xmlns:p14="http://schemas.microsoft.com/office/powerpoint/2010/main" val="3725032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6103345"/>
            <a:ext cx="12192000" cy="774588"/>
          </a:xfrm>
          <a:prstGeom prst="triangle">
            <a:avLst>
              <a:gd name="adj" fmla="val 7835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Residential PV Generation Level</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a:xfrm>
            <a:off x="5812971" y="5826108"/>
            <a:ext cx="4114800" cy="365125"/>
          </a:xfrm>
        </p:spPr>
        <p:txBody>
          <a:bodyPr/>
          <a:lstStyle/>
          <a:p>
            <a:r>
              <a:rPr lang="en-US" dirty="0" smtClean="0"/>
              <a:t>Image courtesy of SEsolar.com &amp; Schneider Electric</a:t>
            </a:r>
            <a:endParaRPr lang="en-US" dirty="0"/>
          </a:p>
        </p:txBody>
      </p:sp>
      <p:pic>
        <p:nvPicPr>
          <p:cNvPr id="4" name="Picture 3"/>
          <p:cNvPicPr>
            <a:picLocks noChangeAspect="1"/>
          </p:cNvPicPr>
          <p:nvPr/>
        </p:nvPicPr>
        <p:blipFill>
          <a:blip r:embed="rId4"/>
          <a:stretch>
            <a:fillRect/>
          </a:stretch>
        </p:blipFill>
        <p:spPr>
          <a:xfrm>
            <a:off x="5812971" y="1417352"/>
            <a:ext cx="6014987" cy="4509723"/>
          </a:xfrm>
          <a:prstGeom prst="rect">
            <a:avLst/>
          </a:prstGeom>
        </p:spPr>
      </p:pic>
      <p:sp>
        <p:nvSpPr>
          <p:cNvPr id="5" name="Rectangle 4"/>
          <p:cNvSpPr/>
          <p:nvPr/>
        </p:nvSpPr>
        <p:spPr>
          <a:xfrm>
            <a:off x="364044" y="1417352"/>
            <a:ext cx="4974770" cy="4278094"/>
          </a:xfrm>
          <a:prstGeom prst="rect">
            <a:avLst/>
          </a:prstGeom>
        </p:spPr>
        <p:txBody>
          <a:bodyPr wrap="square">
            <a:spAutoFit/>
          </a:bodyPr>
          <a:lstStyle/>
          <a:p>
            <a:r>
              <a:rPr lang="en-US" sz="2400" dirty="0">
                <a:solidFill>
                  <a:srgbClr val="000000"/>
                </a:solidFill>
                <a:latin typeface="Times New Roman" panose="02020603050405020304" pitchFamily="18" charset="0"/>
                <a:cs typeface="Times New Roman" panose="02020603050405020304" pitchFamily="18" charset="0"/>
              </a:rPr>
              <a:t>Hybrid Inverter Solution with or without Backup Power</a:t>
            </a:r>
            <a:endParaRPr lang="en-US" sz="2400" dirty="0">
              <a:latin typeface="Times New Roman" panose="02020603050405020304" pitchFamily="18" charset="0"/>
              <a:cs typeface="Times New Roman" panose="02020603050405020304" pitchFamily="18" charset="0"/>
            </a:endParaRPr>
          </a:p>
          <a:p>
            <a:pPr marL="800100" lvl="1" indent="-342900" fontAlgn="base">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Self-contained DC to AC inverter</a:t>
            </a:r>
          </a:p>
          <a:p>
            <a:pPr marL="800100" lvl="1" indent="-342900" fontAlgn="base">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Uses proprietary designs to add Reactive Power to adjust voltage </a:t>
            </a:r>
            <a:r>
              <a:rPr lang="en-US" sz="2000" dirty="0" smtClean="0">
                <a:solidFill>
                  <a:srgbClr val="000000"/>
                </a:solidFill>
                <a:latin typeface="Times New Roman" panose="02020603050405020304" pitchFamily="18" charset="0"/>
                <a:cs typeface="Times New Roman" panose="02020603050405020304" pitchFamily="18" charset="0"/>
              </a:rPr>
              <a:t>levels, in order to optimize </a:t>
            </a:r>
            <a:r>
              <a:rPr lang="en-US" sz="2000" dirty="0">
                <a:solidFill>
                  <a:srgbClr val="000000"/>
                </a:solidFill>
                <a:latin typeface="Times New Roman" panose="02020603050405020304" pitchFamily="18" charset="0"/>
                <a:cs typeface="Times New Roman" panose="02020603050405020304" pitchFamily="18" charset="0"/>
              </a:rPr>
              <a:t>for export to utility</a:t>
            </a:r>
          </a:p>
          <a:p>
            <a:pPr marL="800100" lvl="1" indent="-342900" fontAlgn="base">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Battery Charger</a:t>
            </a:r>
          </a:p>
          <a:p>
            <a:pPr marL="800100" lvl="1" indent="-342900" fontAlgn="base">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Integrated AC transfer switch</a:t>
            </a:r>
          </a:p>
          <a:p>
            <a:pPr marL="800100" lvl="1" indent="-342900" fontAlgn="base">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Provides a true sine wave output</a:t>
            </a:r>
          </a:p>
          <a:p>
            <a:pPr marL="800100" lvl="1" indent="-342900" fontAlgn="base">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Grid-interactive feature</a:t>
            </a:r>
          </a:p>
          <a:p>
            <a:pPr marL="800100" lvl="1" indent="-342900" fontAlgn="base">
              <a:buFont typeface="Arial" panose="020B0604020202020204" pitchFamily="34" charset="0"/>
              <a:buChar char="•"/>
            </a:pPr>
            <a:r>
              <a:rPr lang="en-US" sz="2000" dirty="0">
                <a:solidFill>
                  <a:srgbClr val="000000"/>
                </a:solidFill>
                <a:latin typeface="Times New Roman" panose="02020603050405020304" pitchFamily="18" charset="0"/>
                <a:cs typeface="Times New Roman" panose="02020603050405020304" pitchFamily="18" charset="0"/>
              </a:rPr>
              <a:t>Enables time management and prioritizations of energy sources</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9453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ctrTitle"/>
          </p:nvPr>
        </p:nvSpPr>
        <p:spPr>
          <a:xfrm>
            <a:off x="1524001" y="579422"/>
            <a:ext cx="9144000" cy="1035805"/>
          </a:xfrm>
        </p:spPr>
        <p:txBody>
          <a:bodyPr/>
          <a:lstStyle/>
          <a:p>
            <a:r>
              <a:rPr lang="en-US" cap="small" dirty="0" smtClean="0">
                <a:latin typeface="Garamond" panose="02020404030301010803" pitchFamily="18" charset="0"/>
              </a:rPr>
              <a:t>Outline</a:t>
            </a:r>
            <a:endParaRPr lang="en-US" cap="small" dirty="0">
              <a:latin typeface="Garamond" panose="02020404030301010803" pitchFamily="18" charset="0"/>
            </a:endParaRPr>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p:nvSpPr>
        <p:spPr>
          <a:xfrm>
            <a:off x="4153787" y="1484164"/>
            <a:ext cx="3905692" cy="6463308"/>
          </a:xfrm>
          <a:prstGeom prst="rect">
            <a:avLst/>
          </a:prstGeom>
        </p:spPr>
        <p:txBody>
          <a:bodyPr wrap="square">
            <a:spAutoFit/>
          </a:bodyPr>
          <a:lstStyle/>
          <a:p>
            <a:pPr marL="342900" indent="-342900" fontAlgn="base">
              <a:buFont typeface="+mj-lt"/>
              <a:buAutoNum type="arabicPeriod"/>
            </a:pPr>
            <a:r>
              <a:rPr lang="en-US" dirty="0">
                <a:solidFill>
                  <a:srgbClr val="000000"/>
                </a:solidFill>
                <a:latin typeface="Times New Roman" panose="02020603050405020304" pitchFamily="18" charset="0"/>
              </a:rPr>
              <a:t>Problem Statement</a:t>
            </a:r>
          </a:p>
          <a:p>
            <a:pPr marL="342900" indent="-342900" fontAlgn="base">
              <a:buFont typeface="+mj-lt"/>
              <a:buAutoNum type="arabicPeriod"/>
            </a:pPr>
            <a:r>
              <a:rPr lang="en-US" dirty="0">
                <a:solidFill>
                  <a:srgbClr val="000000"/>
                </a:solidFill>
                <a:latin typeface="Times New Roman" panose="02020603050405020304" pitchFamily="18" charset="0"/>
              </a:rPr>
              <a:t>Background Information on PV Generation</a:t>
            </a:r>
          </a:p>
          <a:p>
            <a:pPr marL="800100" lvl="1" indent="-342900" fontAlgn="base">
              <a:buFont typeface="+mj-lt"/>
              <a:buAutoNum type="alphaLcPeriod"/>
            </a:pPr>
            <a:r>
              <a:rPr lang="en-US" dirty="0">
                <a:solidFill>
                  <a:srgbClr val="000000"/>
                </a:solidFill>
                <a:latin typeface="Times New Roman" panose="02020603050405020304" pitchFamily="18" charset="0"/>
              </a:rPr>
              <a:t>Iowa</a:t>
            </a:r>
          </a:p>
          <a:p>
            <a:pPr marL="800100" lvl="1" indent="-342900" fontAlgn="base">
              <a:buFont typeface="+mj-lt"/>
              <a:buAutoNum type="alphaLcPeriod"/>
            </a:pPr>
            <a:r>
              <a:rPr lang="en-US" dirty="0">
                <a:solidFill>
                  <a:srgbClr val="000000"/>
                </a:solidFill>
                <a:latin typeface="Times New Roman" panose="02020603050405020304" pitchFamily="18" charset="0"/>
              </a:rPr>
              <a:t>Issues</a:t>
            </a:r>
          </a:p>
          <a:p>
            <a:pPr marL="342900" indent="-342900" fontAlgn="base">
              <a:buFont typeface="+mj-lt"/>
              <a:buAutoNum type="arabicPeriod"/>
            </a:pPr>
            <a:r>
              <a:rPr lang="en-US" dirty="0">
                <a:solidFill>
                  <a:srgbClr val="000000"/>
                </a:solidFill>
                <a:latin typeface="Times New Roman" panose="02020603050405020304" pitchFamily="18" charset="0"/>
              </a:rPr>
              <a:t>Development Process</a:t>
            </a:r>
          </a:p>
          <a:p>
            <a:pPr marL="800100" lvl="1" indent="-342900" fontAlgn="base">
              <a:buFont typeface="+mj-lt"/>
              <a:buAutoNum type="alphaLcPeriod"/>
            </a:pPr>
            <a:r>
              <a:rPr lang="en-US" dirty="0">
                <a:solidFill>
                  <a:srgbClr val="000000"/>
                </a:solidFill>
                <a:latin typeface="Times New Roman" panose="02020603050405020304" pitchFamily="18" charset="0"/>
              </a:rPr>
              <a:t>Research Study</a:t>
            </a:r>
          </a:p>
          <a:p>
            <a:pPr marL="800100" lvl="1" indent="-342900" fontAlgn="base">
              <a:buFont typeface="+mj-lt"/>
              <a:buAutoNum type="alphaLcPeriod"/>
            </a:pPr>
            <a:r>
              <a:rPr lang="en-US" dirty="0">
                <a:solidFill>
                  <a:srgbClr val="000000"/>
                </a:solidFill>
                <a:latin typeface="Times New Roman" panose="02020603050405020304" pitchFamily="18" charset="0"/>
              </a:rPr>
              <a:t>Analysis and Solution</a:t>
            </a:r>
          </a:p>
          <a:p>
            <a:pPr marL="1314450" lvl="2" indent="-400050" fontAlgn="base">
              <a:buFont typeface="+mj-lt"/>
              <a:buAutoNum type="romanLcPeriod"/>
            </a:pPr>
            <a:r>
              <a:rPr lang="en-US" dirty="0">
                <a:solidFill>
                  <a:srgbClr val="000000"/>
                </a:solidFill>
                <a:latin typeface="Times New Roman" panose="02020603050405020304" pitchFamily="18" charset="0"/>
              </a:rPr>
              <a:t>Distribution Feeder Level</a:t>
            </a:r>
          </a:p>
          <a:p>
            <a:pPr marL="1314450" lvl="2" indent="-400050" fontAlgn="base">
              <a:buFont typeface="+mj-lt"/>
              <a:buAutoNum type="romanLcPeriod"/>
            </a:pPr>
            <a:r>
              <a:rPr lang="en-US" dirty="0">
                <a:solidFill>
                  <a:srgbClr val="000000"/>
                </a:solidFill>
                <a:latin typeface="Times New Roman" panose="02020603050405020304" pitchFamily="18" charset="0"/>
              </a:rPr>
              <a:t>PV Generation Level</a:t>
            </a:r>
          </a:p>
          <a:p>
            <a:pPr marL="1314450" lvl="2" indent="-400050" fontAlgn="base">
              <a:buFont typeface="+mj-lt"/>
              <a:buAutoNum type="romanLcPeriod"/>
            </a:pPr>
            <a:r>
              <a:rPr lang="en-US" dirty="0">
                <a:solidFill>
                  <a:srgbClr val="000000"/>
                </a:solidFill>
                <a:latin typeface="Times New Roman" panose="02020603050405020304" pitchFamily="18" charset="0"/>
              </a:rPr>
              <a:t>Cost Analysis</a:t>
            </a:r>
          </a:p>
          <a:p>
            <a:pPr marL="342900" indent="-342900" fontAlgn="base">
              <a:buFont typeface="+mj-lt"/>
              <a:buAutoNum type="arabicPeriod"/>
            </a:pPr>
            <a:r>
              <a:rPr lang="en-US" dirty="0">
                <a:solidFill>
                  <a:srgbClr val="000000"/>
                </a:solidFill>
                <a:latin typeface="Times New Roman" panose="02020603050405020304" pitchFamily="18" charset="0"/>
              </a:rPr>
              <a:t>Challenges</a:t>
            </a:r>
          </a:p>
          <a:p>
            <a:pPr marL="800100" lvl="1" indent="-342900" fontAlgn="base">
              <a:buFont typeface="+mj-lt"/>
              <a:buAutoNum type="alphaLcPeriod"/>
            </a:pPr>
            <a:r>
              <a:rPr lang="en-US" dirty="0">
                <a:solidFill>
                  <a:srgbClr val="000000"/>
                </a:solidFill>
                <a:latin typeface="Times New Roman" panose="02020603050405020304" pitchFamily="18" charset="0"/>
              </a:rPr>
              <a:t>Technical</a:t>
            </a:r>
          </a:p>
          <a:p>
            <a:pPr marL="800100" lvl="1" indent="-342900" fontAlgn="base">
              <a:buFont typeface="+mj-lt"/>
              <a:buAutoNum type="alphaLcPeriod"/>
            </a:pPr>
            <a:r>
              <a:rPr lang="en-US" dirty="0">
                <a:solidFill>
                  <a:srgbClr val="000000"/>
                </a:solidFill>
                <a:latin typeface="Times New Roman" panose="02020603050405020304" pitchFamily="18" charset="0"/>
              </a:rPr>
              <a:t>Legal</a:t>
            </a:r>
          </a:p>
          <a:p>
            <a:pPr marL="342900" indent="-342900" fontAlgn="base">
              <a:buFont typeface="+mj-lt"/>
              <a:buAutoNum type="arabicPeriod"/>
            </a:pPr>
            <a:r>
              <a:rPr lang="en-US" dirty="0">
                <a:solidFill>
                  <a:srgbClr val="000000"/>
                </a:solidFill>
                <a:latin typeface="Times New Roman" panose="02020603050405020304" pitchFamily="18" charset="0"/>
              </a:rPr>
              <a:t>Questions</a:t>
            </a:r>
          </a:p>
          <a:p>
            <a:pPr marL="342900" indent="-342900" fontAlgn="base">
              <a:buFont typeface="+mj-lt"/>
              <a:buAutoNum type="arabicPeriod"/>
            </a:pPr>
            <a:r>
              <a:rPr lang="en-US" dirty="0">
                <a:solidFill>
                  <a:srgbClr val="000000"/>
                </a:solidFill>
                <a:latin typeface="Times New Roman" panose="02020603050405020304" pitchFamily="18" charset="0"/>
              </a:rPr>
              <a:t>Works Cited</a:t>
            </a:r>
          </a:p>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254435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aramond" panose="02020404030301010803" pitchFamily="18" charset="0"/>
                <a:cs typeface="Times New Roman" panose="02020603050405020304" pitchFamily="18" charset="0"/>
              </a:rPr>
              <a:t>Residential Generation</a:t>
            </a:r>
            <a:endParaRPr lang="en-US" dirty="0">
              <a:latin typeface="Garamond" panose="02020404030301010803" pitchFamily="18" charset="0"/>
              <a:cs typeface="Times New Roman" panose="02020603050405020304" pitchFamily="18"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63596091"/>
              </p:ext>
            </p:extLst>
          </p:nvPr>
        </p:nvGraphicFramePr>
        <p:xfrm>
          <a:off x="838200" y="1825625"/>
          <a:ext cx="5142186" cy="4351337"/>
        </p:xfrm>
        <a:graphic>
          <a:graphicData uri="http://schemas.openxmlformats.org/drawingml/2006/table">
            <a:tbl>
              <a:tblPr>
                <a:tableStyleId>{5C22544A-7EE6-4342-B048-85BDC9FD1C3A}</a:tableStyleId>
              </a:tblPr>
              <a:tblGrid>
                <a:gridCol w="1167356"/>
                <a:gridCol w="1847405"/>
                <a:gridCol w="785511"/>
                <a:gridCol w="1341914"/>
              </a:tblGrid>
              <a:tr h="1087835">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Type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Power Consumption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Number</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Approx. Usage hrs/Day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54391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LED TV</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0.1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54391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Lights/Room</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0.1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54391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Washer</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2.3 (each run)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54391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Dryer</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2.3 (each run)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54391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Dishwasher</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2.8 (each run)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54391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Fridge</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1.6/day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24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sp>
        <p:nvSpPr>
          <p:cNvPr id="4" name="Content Placeholder 3"/>
          <p:cNvSpPr>
            <a:spLocks noGrp="1"/>
          </p:cNvSpPr>
          <p:nvPr>
            <p:ph sz="half" idx="2"/>
          </p:nvPr>
        </p:nvSpPr>
        <p:spPr>
          <a:xfrm>
            <a:off x="6172200" y="1825625"/>
            <a:ext cx="5181600" cy="3429421"/>
          </a:xfrm>
        </p:spPr>
        <p:txBody>
          <a:bodyPr/>
          <a:lstStyle/>
          <a:p>
            <a:pPr marL="0" indent="0">
              <a:buNone/>
            </a:pPr>
            <a:r>
              <a:rPr lang="en-US" dirty="0" smtClean="0">
                <a:latin typeface="Times New Roman" panose="02020603050405020304" pitchFamily="18" charset="0"/>
                <a:cs typeface="Times New Roman" panose="02020603050405020304" pitchFamily="18" charset="0"/>
              </a:rPr>
              <a:t>Usage Estimates</a:t>
            </a:r>
          </a:p>
          <a:p>
            <a:pPr lvl="1"/>
            <a:r>
              <a:rPr lang="en-US" dirty="0" smtClean="0">
                <a:latin typeface="Times New Roman" panose="02020603050405020304" pitchFamily="18" charset="0"/>
                <a:cs typeface="Times New Roman" panose="02020603050405020304" pitchFamily="18" charset="0"/>
              </a:rPr>
              <a:t>The typical house uses about 2.2 kWh/day</a:t>
            </a:r>
          </a:p>
          <a:p>
            <a:pPr lvl="1"/>
            <a:r>
              <a:rPr lang="en-US" dirty="0" smtClean="0">
                <a:latin typeface="Times New Roman" panose="02020603050405020304" pitchFamily="18" charset="0"/>
                <a:cs typeface="Times New Roman" panose="02020603050405020304" pitchFamily="18" charset="0"/>
              </a:rPr>
              <a:t>Maximum can occur at about 13.2 kWh/day</a:t>
            </a:r>
          </a:p>
          <a:p>
            <a:pPr lvl="1"/>
            <a:r>
              <a:rPr lang="en-US" dirty="0" smtClean="0">
                <a:latin typeface="Times New Roman" panose="02020603050405020304" pitchFamily="18" charset="0"/>
                <a:cs typeface="Times New Roman" panose="02020603050405020304" pitchFamily="18" charset="0"/>
              </a:rPr>
              <a:t>Nine lead acid batteries, in series, would yield 120V at 40 Ah</a:t>
            </a:r>
          </a:p>
          <a:p>
            <a:pPr lvl="1"/>
            <a:r>
              <a:rPr lang="en-US" dirty="0" smtClean="0">
                <a:latin typeface="Times New Roman" panose="02020603050405020304" pitchFamily="18" charset="0"/>
                <a:cs typeface="Times New Roman" panose="02020603050405020304" pitchFamily="18" charset="0"/>
              </a:rPr>
              <a:t>Which totals 4.8kWh or one Tesla Powerwall Li+ battery.</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Isosceles Triangle 6"/>
          <p:cNvSpPr/>
          <p:nvPr/>
        </p:nvSpPr>
        <p:spPr>
          <a:xfrm>
            <a:off x="1" y="5769881"/>
            <a:ext cx="12192000" cy="1097035"/>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012436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a:off x="1" y="5769881"/>
            <a:ext cx="12192000" cy="1097035"/>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Residential PV Generation</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3773" y="1553446"/>
            <a:ext cx="4974770" cy="4708981"/>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Battery Storage</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Lead Acid </a:t>
            </a:r>
          </a:p>
          <a:p>
            <a:pPr marL="800100" lvl="1" indent="-342900">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PowerSafe</a:t>
            </a:r>
            <a:r>
              <a:rPr lang="en-US" sz="2400" dirty="0" smtClean="0">
                <a:latin typeface="Times New Roman" panose="02020603050405020304" pitchFamily="18" charset="0"/>
                <a:cs typeface="Times New Roman" panose="02020603050405020304" pitchFamily="18" charset="0"/>
              </a:rPr>
              <a:t> SBS 190F by </a:t>
            </a:r>
            <a:r>
              <a:rPr lang="en-US" sz="2400" dirty="0" err="1">
                <a:latin typeface="Times New Roman" panose="02020603050405020304" pitchFamily="18" charset="0"/>
                <a:cs typeface="Times New Roman" panose="02020603050405020304" pitchFamily="18" charset="0"/>
              </a:rPr>
              <a:t>EnerSys</a:t>
            </a: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Cost effective in terms of Cost/</a:t>
            </a:r>
            <a:r>
              <a:rPr lang="en-US" sz="2400" dirty="0" err="1" smtClean="0">
                <a:latin typeface="Times New Roman" panose="02020603050405020304" pitchFamily="18" charset="0"/>
                <a:cs typeface="Times New Roman" panose="02020603050405020304" pitchFamily="18" charset="0"/>
              </a:rPr>
              <a:t>Wh</a:t>
            </a: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Low Self-Discharge</a:t>
            </a:r>
          </a:p>
          <a:p>
            <a:pPr lvl="1"/>
            <a:endParaRPr lang="en-US" sz="2000" dirty="0" smtClean="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904124" y="1682623"/>
            <a:ext cx="5449677" cy="4087258"/>
          </a:xfrm>
          <a:prstGeom prst="rect">
            <a:avLst/>
          </a:prstGeom>
        </p:spPr>
      </p:pic>
      <p:sp>
        <p:nvSpPr>
          <p:cNvPr id="5" name="Footer Placeholder 4"/>
          <p:cNvSpPr>
            <a:spLocks noGrp="1"/>
          </p:cNvSpPr>
          <p:nvPr>
            <p:ph type="ftr" sz="quarter" idx="11"/>
          </p:nvPr>
        </p:nvSpPr>
        <p:spPr>
          <a:xfrm>
            <a:off x="8496301" y="5682979"/>
            <a:ext cx="4114800" cy="365125"/>
          </a:xfrm>
        </p:spPr>
        <p:txBody>
          <a:bodyPr/>
          <a:lstStyle/>
          <a:p>
            <a:r>
              <a:rPr lang="en-US" dirty="0" smtClean="0"/>
              <a:t>Image courtesy of authors</a:t>
            </a:r>
            <a:endParaRPr lang="en-US" dirty="0"/>
          </a:p>
        </p:txBody>
      </p:sp>
    </p:spTree>
    <p:extLst>
      <p:ext uri="{BB962C8B-B14F-4D97-AF65-F5344CB8AC3E}">
        <p14:creationId xmlns:p14="http://schemas.microsoft.com/office/powerpoint/2010/main" val="3273934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Residential PV Generation</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996" y="1167644"/>
            <a:ext cx="7088507" cy="526297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Storage solution</a:t>
            </a:r>
          </a:p>
          <a:p>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Tesla Powerwall</a:t>
            </a:r>
          </a:p>
          <a:p>
            <a:pPr lvl="1"/>
            <a:endParaRPr lang="en-US" sz="2400" dirty="0" smtClean="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Home battery storage up to 7kWh</a:t>
            </a:r>
          </a:p>
          <a:p>
            <a:pPr marL="1257300" lvl="2"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10 kWh weekly cycle can be used for backup</a:t>
            </a:r>
          </a:p>
          <a:p>
            <a:pPr marL="1257300" lvl="2"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Advertised as, “sufficient to power most homes during the evening.”</a:t>
            </a:r>
          </a:p>
          <a:p>
            <a:pPr marL="1257300" lvl="2"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Batteries can be installed</a:t>
            </a:r>
          </a:p>
          <a:p>
            <a:pPr marL="1257300" lvl="2"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4"/>
          <a:srcRect r="64206"/>
          <a:stretch/>
        </p:blipFill>
        <p:spPr>
          <a:xfrm>
            <a:off x="8673334" y="1481542"/>
            <a:ext cx="2066378" cy="3346515"/>
          </a:xfrm>
          <a:prstGeom prst="rect">
            <a:avLst/>
          </a:prstGeom>
        </p:spPr>
      </p:pic>
      <p:sp>
        <p:nvSpPr>
          <p:cNvPr id="4" name="Footer Placeholder 3"/>
          <p:cNvSpPr>
            <a:spLocks noGrp="1"/>
          </p:cNvSpPr>
          <p:nvPr>
            <p:ph type="ftr" sz="quarter" idx="11"/>
          </p:nvPr>
        </p:nvSpPr>
        <p:spPr>
          <a:xfrm>
            <a:off x="7649123" y="5096554"/>
            <a:ext cx="4114800" cy="365125"/>
          </a:xfrm>
        </p:spPr>
        <p:txBody>
          <a:bodyPr/>
          <a:lstStyle/>
          <a:p>
            <a:r>
              <a:rPr lang="en-US" smtClean="0"/>
              <a:t>Image Courtesy of http://www.teslamotors.com/powerwall</a:t>
            </a:r>
            <a:endParaRPr lang="en-US" dirty="0"/>
          </a:p>
        </p:txBody>
      </p:sp>
      <p:sp>
        <p:nvSpPr>
          <p:cNvPr id="6" name="Rectangle 5"/>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553230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62614"/>
            <a:ext cx="12192000" cy="1104302"/>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Cost Analysis</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177425868"/>
              </p:ext>
            </p:extLst>
          </p:nvPr>
        </p:nvGraphicFramePr>
        <p:xfrm>
          <a:off x="1972520" y="1411274"/>
          <a:ext cx="8394223" cy="4046031"/>
        </p:xfrm>
        <a:graphic>
          <a:graphicData uri="http://schemas.openxmlformats.org/drawingml/2006/table">
            <a:tbl>
              <a:tblPr/>
              <a:tblGrid>
                <a:gridCol w="2758385"/>
                <a:gridCol w="2758385"/>
                <a:gridCol w="2877453"/>
              </a:tblGrid>
              <a:tr h="385721">
                <a:tc>
                  <a:txBody>
                    <a:bodyPr/>
                    <a:lstStyle/>
                    <a:p>
                      <a:pPr rtl="0" fontAlgn="base">
                        <a:spcBef>
                          <a:spcPts val="0"/>
                        </a:spcBef>
                        <a:spcAft>
                          <a:spcPts val="0"/>
                        </a:spcAft>
                      </a:pP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Inverter with Battery</a:t>
                      </a:r>
                      <a:endParaRPr lang="en-US" sz="1600" b="1"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Upgrading Line</a:t>
                      </a:r>
                      <a:endParaRPr lang="en-US" sz="1600" b="1"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414662">
                <a:tc>
                  <a:txBody>
                    <a:bodyPr/>
                    <a:lstStyle/>
                    <a:p>
                      <a:pPr algn="ctr" rtl="0" fontAlgn="t">
                        <a:spcBef>
                          <a:spcPts val="0"/>
                        </a:spcBef>
                        <a:spcAft>
                          <a:spcPts val="0"/>
                        </a:spcAft>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XW+ w/software</a:t>
                      </a:r>
                      <a:endParaRPr lang="en-US" sz="1600" b="1"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$3,200</a:t>
                      </a:r>
                      <a:endParaRPr lang="en-US" sz="1600"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100 </a:t>
                      </a:r>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circuit miles </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of single phase</a:t>
                      </a:r>
                      <a:endParaRPr lang="en-US" sz="1600"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385721">
                <a:tc>
                  <a:txBody>
                    <a:bodyPr/>
                    <a:lstStyle/>
                    <a:p>
                      <a:pPr algn="ctr" rtl="0" fontAlgn="t">
                        <a:spcBef>
                          <a:spcPts val="0"/>
                        </a:spcBef>
                        <a:spcAft>
                          <a:spcPts val="0"/>
                        </a:spcAft>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Lead Acid Battery</a:t>
                      </a:r>
                      <a:endParaRPr lang="en-US" sz="1600" b="1"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~$379 per battery</a:t>
                      </a:r>
                      <a:endParaRPr lang="en-US" sz="1600" b="0" dirty="0" smtClean="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20 </a:t>
                      </a:r>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circuit miles </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of 3 phase </a:t>
                      </a:r>
                      <a:endParaRPr lang="en-US" sz="1600"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387669">
                <a:tc>
                  <a:txBody>
                    <a:bodyPr/>
                    <a:lstStyle/>
                    <a:p>
                      <a:pPr algn="ctr" rtl="0" fontAlgn="t">
                        <a:spcBef>
                          <a:spcPts val="0"/>
                        </a:spcBef>
                        <a:spcAft>
                          <a:spcPts val="0"/>
                        </a:spcAft>
                      </a:pPr>
                      <a:r>
                        <a:rPr lang="en-US" sz="1600" b="1" i="0" u="none" strike="noStrike" dirty="0" smtClean="0">
                          <a:solidFill>
                            <a:srgbClr val="000000"/>
                          </a:solidFill>
                          <a:effectLst/>
                          <a:latin typeface="Times New Roman" panose="02020603050405020304" pitchFamily="18" charset="0"/>
                          <a:cs typeface="Times New Roman" panose="02020603050405020304" pitchFamily="18" charset="0"/>
                        </a:rPr>
                        <a:t>x9 </a:t>
                      </a:r>
                      <a:r>
                        <a:rPr lang="en-US" sz="1600" b="1" i="0" u="none" strike="noStrike" dirty="0">
                          <a:solidFill>
                            <a:srgbClr val="000000"/>
                          </a:solidFill>
                          <a:effectLst/>
                          <a:latin typeface="Times New Roman" panose="02020603050405020304" pitchFamily="18" charset="0"/>
                          <a:cs typeface="Times New Roman" panose="02020603050405020304" pitchFamily="18" charset="0"/>
                        </a:rPr>
                        <a:t>batteries =</a:t>
                      </a:r>
                      <a:endParaRPr lang="en-US" sz="1600" b="1"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$3,411</a:t>
                      </a:r>
                      <a:endParaRPr lang="en-US" sz="1600"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Load tap substation </a:t>
                      </a:r>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transformer</a:t>
                      </a:r>
                      <a:endParaRPr lang="en-US" sz="1600"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404543">
                <a:tc>
                  <a:txBody>
                    <a:bodyPr/>
                    <a:lstStyle/>
                    <a:p>
                      <a:endParaRPr lang="en-US"/>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endParaRPr lang="en-US" dirty="0"/>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1 substation main </a:t>
                      </a:r>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circuit breaker</a:t>
                      </a:r>
                      <a:endParaRPr lang="en-US" sz="1600"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385721">
                <a:tc>
                  <a:txBody>
                    <a:bodyPr/>
                    <a:lstStyle/>
                    <a:p>
                      <a:pPr algn="ctr" rtl="0" fontAlgn="base">
                        <a:spcBef>
                          <a:spcPts val="0"/>
                        </a:spcBef>
                        <a:spcAft>
                          <a:spcPts val="0"/>
                        </a:spcAft>
                      </a:pP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base">
                        <a:spcBef>
                          <a:spcPts val="0"/>
                        </a:spcBef>
                        <a:spcAft>
                          <a:spcPts val="0"/>
                        </a:spcAft>
                      </a:pP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4 feeder breakers</a:t>
                      </a:r>
                      <a:endParaRPr lang="en-US" sz="1600"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385721">
                <a:tc>
                  <a:txBody>
                    <a:bodyPr/>
                    <a:lstStyle/>
                    <a:p>
                      <a:pPr algn="ctr" rtl="0" fontAlgn="t">
                        <a:spcBef>
                          <a:spcPts val="0"/>
                        </a:spcBef>
                        <a:spcAft>
                          <a:spcPts val="0"/>
                        </a:spcAft>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Total</a:t>
                      </a:r>
                      <a:endParaRPr lang="en-US" sz="1600" b="1"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$6,611</a:t>
                      </a:r>
                      <a:endParaRPr lang="en-US" sz="1600"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$9,735,000</a:t>
                      </a:r>
                      <a:endParaRPr lang="en-US" sz="1600"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1296273">
                <a:tc>
                  <a:txBody>
                    <a:bodyPr/>
                    <a:lstStyle/>
                    <a:p>
                      <a:pPr algn="ctr" rtl="0" fontAlgn="t">
                        <a:spcBef>
                          <a:spcPts val="0"/>
                        </a:spcBef>
                        <a:spcAft>
                          <a:spcPts val="0"/>
                        </a:spcAft>
                      </a:pPr>
                      <a:r>
                        <a:rPr lang="en-US" sz="1600" b="1" i="0" u="none" strike="noStrike" dirty="0">
                          <a:solidFill>
                            <a:srgbClr val="000000"/>
                          </a:solidFill>
                          <a:effectLst/>
                          <a:latin typeface="Times New Roman" panose="02020603050405020304" pitchFamily="18" charset="0"/>
                          <a:cs typeface="Times New Roman" panose="02020603050405020304" pitchFamily="18" charset="0"/>
                        </a:rPr>
                        <a:t>Return on Investment</a:t>
                      </a:r>
                      <a:endParaRPr lang="en-US" sz="1600" b="1"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$1,983.30 in federal tax credit + $180 per year in peak hour savings (based on Alliant billing statistics)</a:t>
                      </a:r>
                      <a:endParaRPr lang="en-US" sz="1600"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cs typeface="Times New Roman" panose="02020603050405020304" pitchFamily="18" charset="0"/>
                        </a:rPr>
                        <a:t>None</a:t>
                      </a:r>
                      <a:endParaRPr lang="en-US" sz="1600" dirty="0">
                        <a:effectLst/>
                        <a:latin typeface="Times New Roman" panose="02020603050405020304" pitchFamily="18" charset="0"/>
                        <a:cs typeface="Times New Roman" panose="02020603050405020304" pitchFamily="18" charset="0"/>
                      </a:endParaRPr>
                    </a:p>
                  </a:txBody>
                  <a:tcPr marL="64984" marR="64984" marT="64984" marB="649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361664" y="153073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51472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Challenges</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201" y="1682623"/>
            <a:ext cx="5275520" cy="3785652"/>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Technical:</a:t>
            </a:r>
          </a:p>
          <a:p>
            <a:r>
              <a:rPr lang="en-US" sz="2400" dirty="0" smtClean="0">
                <a:latin typeface="Times New Roman" panose="02020603050405020304" pitchFamily="18" charset="0"/>
                <a:cs typeface="Times New Roman" panose="02020603050405020304" pitchFamily="18" charset="0"/>
              </a:rPr>
              <a:t>Making transition from </a:t>
            </a:r>
            <a:r>
              <a:rPr lang="en-US" sz="2400" dirty="0" err="1" smtClean="0">
                <a:latin typeface="Times New Roman" panose="02020603050405020304" pitchFamily="18" charset="0"/>
                <a:cs typeface="Times New Roman" panose="02020603050405020304" pitchFamily="18" charset="0"/>
              </a:rPr>
              <a:t>OpenDSS</a:t>
            </a:r>
            <a:r>
              <a:rPr lang="en-US" sz="2400" dirty="0" smtClean="0">
                <a:latin typeface="Times New Roman" panose="02020603050405020304" pitchFamily="18" charset="0"/>
                <a:cs typeface="Times New Roman" panose="02020603050405020304" pitchFamily="18" charset="0"/>
              </a:rPr>
              <a:t> to </a:t>
            </a:r>
            <a:r>
              <a:rPr lang="en-US" sz="2400" dirty="0" err="1" smtClean="0">
                <a:latin typeface="Times New Roman" panose="02020603050405020304" pitchFamily="18" charset="0"/>
                <a:cs typeface="Times New Roman" panose="02020603050405020304" pitchFamily="18" charset="0"/>
              </a:rPr>
              <a:t>Synergi</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One laptop for a group of five to work with</a:t>
            </a:r>
          </a:p>
          <a:p>
            <a:pPr marL="80010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Licensing issues that blocked acquisition of software to be used on more PCs.</a:t>
            </a:r>
          </a:p>
        </p:txBody>
      </p:sp>
      <p:sp>
        <p:nvSpPr>
          <p:cNvPr id="5" name="TextBox 4"/>
          <p:cNvSpPr txBox="1"/>
          <p:nvPr/>
        </p:nvSpPr>
        <p:spPr>
          <a:xfrm>
            <a:off x="6430927" y="1679665"/>
            <a:ext cx="4922874" cy="341632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Legal:</a:t>
            </a:r>
          </a:p>
          <a:p>
            <a:r>
              <a:rPr lang="en-US" sz="2400" dirty="0" smtClean="0">
                <a:latin typeface="Times New Roman" panose="02020603050405020304" pitchFamily="18" charset="0"/>
                <a:cs typeface="Times New Roman" panose="02020603050405020304" pitchFamily="18" charset="0"/>
              </a:rPr>
              <a:t>Coordinating between Iowa State &amp; Alliant</a:t>
            </a:r>
          </a:p>
          <a:p>
            <a:endParaRPr lang="en-US" sz="2400" dirty="0" smtClean="0"/>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Nondisclosure Agreement (NDA)</a:t>
            </a:r>
          </a:p>
          <a:p>
            <a:pPr marL="800100" lvl="1"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Intellectual Property (IP) Agreement</a:t>
            </a:r>
          </a:p>
        </p:txBody>
      </p:sp>
    </p:spTree>
    <p:extLst>
      <p:ext uri="{BB962C8B-B14F-4D97-AF65-F5344CB8AC3E}">
        <p14:creationId xmlns:p14="http://schemas.microsoft.com/office/powerpoint/2010/main" val="1337453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838201" y="2492018"/>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Questions?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275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a:xfrm>
            <a:off x="838201" y="579422"/>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Works</a:t>
            </a:r>
            <a:r>
              <a:rPr lang="en-US" dirty="0" smtClean="0"/>
              <a:t> </a:t>
            </a:r>
            <a:r>
              <a:rPr lang="en-US" dirty="0" smtClean="0">
                <a:latin typeface="Times New Roman" panose="02020603050405020304" pitchFamily="18" charset="0"/>
                <a:cs typeface="Times New Roman" panose="02020603050405020304" pitchFamily="18" charset="0"/>
              </a:rPr>
              <a:t>Cited</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02535" y="2093205"/>
            <a:ext cx="10168569" cy="424731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Context XW Inverter/Charger. Rev J ed. Vol. 975-0239-01-01. Schneider Electric, 2015. </a:t>
            </a:r>
            <a:r>
              <a:rPr lang="en-US" dirty="0" smtClean="0">
                <a:latin typeface="Times New Roman" panose="02020603050405020304" pitchFamily="18" charset="0"/>
                <a:cs typeface="Times New Roman" panose="02020603050405020304" pitchFamily="18" charset="0"/>
              </a:rPr>
              <a:t>PDF.</a:t>
            </a:r>
          </a:p>
          <a:p>
            <a:r>
              <a:rPr lang="en-US" dirty="0" smtClean="0">
                <a:latin typeface="Times New Roman" panose="02020603050405020304" pitchFamily="18" charset="0"/>
                <a:cs typeface="Times New Roman" panose="02020603050405020304" pitchFamily="18" charset="0"/>
              </a:rPr>
              <a:t>Ellis</a:t>
            </a:r>
            <a:r>
              <a:rPr lang="en-US" dirty="0">
                <a:latin typeface="Times New Roman" panose="02020603050405020304" pitchFamily="18" charset="0"/>
                <a:cs typeface="Times New Roman" panose="02020603050405020304" pitchFamily="18" charset="0"/>
              </a:rPr>
              <a:t>, Abraham. "Interconnection </a:t>
            </a:r>
            <a:r>
              <a:rPr lang="en-US" dirty="0" smtClean="0">
                <a:latin typeface="Times New Roman" panose="02020603050405020304" pitchFamily="18" charset="0"/>
                <a:cs typeface="Times New Roman" panose="02020603050405020304" pitchFamily="18" charset="0"/>
              </a:rPr>
              <a:t>Standards for </a:t>
            </a:r>
            <a:r>
              <a:rPr lang="en-US" dirty="0">
                <a:latin typeface="Times New Roman" panose="02020603050405020304" pitchFamily="18" charset="0"/>
                <a:cs typeface="Times New Roman" panose="02020603050405020304" pitchFamily="18" charset="0"/>
              </a:rPr>
              <a:t>PV Systems </a:t>
            </a:r>
            <a:r>
              <a:rPr lang="en-US" dirty="0" smtClean="0">
                <a:latin typeface="Times New Roman" panose="02020603050405020304" pitchFamily="18" charset="0"/>
                <a:cs typeface="Times New Roman" panose="02020603050405020304" pitchFamily="18" charset="0"/>
              </a:rPr>
              <a:t>Where </a:t>
            </a:r>
            <a:r>
              <a:rPr lang="en-US" dirty="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We</a:t>
            </a:r>
            <a:r>
              <a:rPr lang="en-US" dirty="0">
                <a:latin typeface="Times New Roman" panose="02020603050405020304" pitchFamily="18" charset="0"/>
                <a:cs typeface="Times New Roman" panose="02020603050405020304" pitchFamily="18" charset="0"/>
              </a:rPr>
              <a:t>? Where Are We Going?" UVIG. </a:t>
            </a:r>
            <a:r>
              <a:rPr lang="en-US" dirty="0" smtClean="0">
                <a:latin typeface="Times New Roman" panose="02020603050405020304" pitchFamily="18" charset="0"/>
                <a:cs typeface="Times New Roman" panose="02020603050405020304" pitchFamily="18" charset="0"/>
              </a:rPr>
              <a:t>	Http</a:t>
            </a:r>
            <a:r>
              <a:rPr lang="en-US" dirty="0">
                <a:latin typeface="Times New Roman" panose="02020603050405020304" pitchFamily="18" charset="0"/>
                <a:cs typeface="Times New Roman" panose="02020603050405020304" pitchFamily="18" charset="0"/>
              </a:rPr>
              <a:t>://www.uwig.org/, 1 Oct. 2009. </a:t>
            </a:r>
            <a:r>
              <a:rPr lang="en-US" dirty="0" smtClean="0">
                <a:latin typeface="Times New Roman" panose="02020603050405020304" pitchFamily="18" charset="0"/>
                <a:cs typeface="Times New Roman" panose="02020603050405020304" pitchFamily="18" charset="0"/>
              </a:rPr>
              <a:t>PDF. </a:t>
            </a:r>
            <a:r>
              <a:rPr lang="en-US" dirty="0">
                <a:latin typeface="Times New Roman" panose="02020603050405020304" pitchFamily="18" charset="0"/>
                <a:cs typeface="Times New Roman" panose="02020603050405020304" pitchFamily="18" charset="0"/>
              </a:rPr>
              <a:t>1 Nov. 2015. </a:t>
            </a:r>
          </a:p>
          <a:p>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IEEE Application Guide for IEEE </a:t>
            </a:r>
            <a:r>
              <a:rPr lang="en-US" dirty="0" err="1">
                <a:latin typeface="Times New Roman" panose="02020603050405020304" pitchFamily="18" charset="0"/>
                <a:cs typeface="Times New Roman" panose="02020603050405020304" pitchFamily="18" charset="0"/>
              </a:rPr>
              <a:t>Std</a:t>
            </a:r>
            <a:r>
              <a:rPr lang="en-US" dirty="0">
                <a:latin typeface="Times New Roman" panose="02020603050405020304" pitchFamily="18" charset="0"/>
                <a:cs typeface="Times New Roman" panose="02020603050405020304" pitchFamily="18" charset="0"/>
              </a:rPr>
              <a:t> 1547™, IEEE Standard for Interconnecting Distributed Resources 	with Electric Power Systems." IEEE </a:t>
            </a:r>
            <a:r>
              <a:rPr lang="en-US" dirty="0" err="1">
                <a:latin typeface="Times New Roman" panose="02020603050405020304" pitchFamily="18" charset="0"/>
                <a:cs typeface="Times New Roman" panose="02020603050405020304" pitchFamily="18" charset="0"/>
              </a:rPr>
              <a:t>Xplore</a:t>
            </a:r>
            <a:r>
              <a:rPr lang="en-US" dirty="0">
                <a:latin typeface="Times New Roman" panose="02020603050405020304" pitchFamily="18" charset="0"/>
                <a:cs typeface="Times New Roman" panose="02020603050405020304" pitchFamily="18" charset="0"/>
              </a:rPr>
              <a:t>. IEEE, 15 Apr. 2009. PDF. 31 Oct. 2015</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"Interstate Power and Light Electric Tariff." Alliant Energy. Alliant Energy, 21 Nov. 2013. </a:t>
            </a:r>
            <a:r>
              <a:rPr lang="en-US" dirty="0" smtClean="0">
                <a:latin typeface="Times New Roman" panose="02020603050405020304" pitchFamily="18" charset="0"/>
                <a:cs typeface="Times New Roman" panose="02020603050405020304" pitchFamily="18" charset="0"/>
              </a:rPr>
              <a:t>PDF. </a:t>
            </a:r>
            <a:r>
              <a:rPr lang="en-US" dirty="0">
                <a:latin typeface="Times New Roman" panose="02020603050405020304" pitchFamily="18" charset="0"/>
                <a:cs typeface="Times New Roman" panose="02020603050405020304" pitchFamily="18" charset="0"/>
              </a:rPr>
              <a:t>7 Dec. 2015.</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Introduction." Context XW Inverter/Charger. Revision F ed. Vol. 975-0240-01-01. Schneider Electric, </a:t>
            </a:r>
            <a:r>
              <a:rPr lang="en-US" dirty="0" smtClean="0">
                <a:latin typeface="Times New Roman" panose="02020603050405020304" pitchFamily="18" charset="0"/>
                <a:cs typeface="Times New Roman" panose="02020603050405020304" pitchFamily="18" charset="0"/>
              </a:rPr>
              <a:t>	2015</a:t>
            </a:r>
            <a:r>
              <a:rPr lang="en-US" dirty="0">
                <a:latin typeface="Times New Roman" panose="02020603050405020304" pitchFamily="18" charset="0"/>
                <a:cs typeface="Times New Roman" panose="02020603050405020304" pitchFamily="18" charset="0"/>
              </a:rPr>
              <a:t>. 1-2. </a:t>
            </a:r>
            <a:r>
              <a:rPr lang="en-US" dirty="0" smtClean="0">
                <a:latin typeface="Times New Roman" panose="02020603050405020304" pitchFamily="18" charset="0"/>
                <a:cs typeface="Times New Roman" panose="02020603050405020304" pitchFamily="18" charset="0"/>
              </a:rPr>
              <a:t>PDF.</a:t>
            </a:r>
          </a:p>
          <a:p>
            <a:r>
              <a:rPr lang="en-US" dirty="0">
                <a:latin typeface="Times New Roman" panose="02020603050405020304" pitchFamily="18" charset="0"/>
                <a:cs typeface="Times New Roman" panose="02020603050405020304" pitchFamily="18" charset="0"/>
              </a:rPr>
              <a:t>"Powerwall, Tesla Home Battery." Tesla. Tesla. Web. 4 Dec. 2015.</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Residential Grid-tie Solar with Backup (Retrofit FIT Meter Installations)." SEsolar.com. Schneider Electric, </a:t>
            </a:r>
            <a:r>
              <a:rPr lang="en-US" dirty="0" smtClean="0">
                <a:latin typeface="Times New Roman" panose="02020603050405020304" pitchFamily="18" charset="0"/>
                <a:cs typeface="Times New Roman" panose="02020603050405020304" pitchFamily="18" charset="0"/>
              </a:rPr>
              <a:t>	2014</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PDF. </a:t>
            </a:r>
            <a:r>
              <a:rPr lang="en-US" dirty="0">
                <a:latin typeface="Times New Roman" panose="02020603050405020304" pitchFamily="18" charset="0"/>
                <a:cs typeface="Times New Roman" panose="02020603050405020304" pitchFamily="18" charset="0"/>
              </a:rPr>
              <a:t>1 Nov. 2015</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"Residential </a:t>
            </a:r>
            <a:r>
              <a:rPr lang="en-US" dirty="0" smtClean="0">
                <a:latin typeface="Times New Roman" panose="02020603050405020304" pitchFamily="18" charset="0"/>
                <a:cs typeface="Times New Roman" panose="02020603050405020304" pitchFamily="18" charset="0"/>
              </a:rPr>
              <a:t>Grid-tie." </a:t>
            </a:r>
            <a:r>
              <a:rPr lang="en-US" dirty="0">
                <a:latin typeface="Times New Roman" panose="02020603050405020304" pitchFamily="18" charset="0"/>
                <a:cs typeface="Times New Roman" panose="02020603050405020304" pitchFamily="18" charset="0"/>
              </a:rPr>
              <a:t>SEsolar.com. Schneider Electric, </a:t>
            </a:r>
            <a:r>
              <a:rPr lang="en-US" dirty="0" smtClean="0">
                <a:latin typeface="Times New Roman" panose="02020603050405020304" pitchFamily="18" charset="0"/>
                <a:cs typeface="Times New Roman" panose="02020603050405020304" pitchFamily="18" charset="0"/>
              </a:rPr>
              <a:t>2014</a:t>
            </a:r>
            <a:r>
              <a:rPr lang="en-US" dirty="0">
                <a:latin typeface="Times New Roman" panose="02020603050405020304" pitchFamily="18" charset="0"/>
                <a:cs typeface="Times New Roman" panose="02020603050405020304" pitchFamily="18" charset="0"/>
              </a:rPr>
              <a:t>. PDF. 1 Nov. 2015</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"Solar Energy." Iowa Environmental Council. Iowa Environmental Council. Web. 7 Dec. 2015.</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956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p:txBody>
          <a:bodyPr/>
          <a:lstStyle/>
          <a:p>
            <a:pPr algn="ctr"/>
            <a:r>
              <a:rPr lang="en-US" dirty="0">
                <a:latin typeface="Garamond"/>
                <a:cs typeface="Garamond"/>
              </a:rPr>
              <a:t>Issues </a:t>
            </a:r>
            <a:r>
              <a:rPr lang="en-US" dirty="0" smtClean="0">
                <a:latin typeface="Garamond"/>
                <a:cs typeface="Garamond"/>
              </a:rPr>
              <a:t>with PV Generation</a:t>
            </a:r>
            <a:endParaRPr lang="en-US" dirty="0">
              <a:latin typeface="Garamond"/>
              <a:cs typeface="Garamond"/>
            </a:endParaRPr>
          </a:p>
        </p:txBody>
      </p:sp>
      <p:sp>
        <p:nvSpPr>
          <p:cNvPr id="5" name="TextBox 4"/>
          <p:cNvSpPr txBox="1"/>
          <p:nvPr/>
        </p:nvSpPr>
        <p:spPr>
          <a:xfrm>
            <a:off x="6492369" y="1639909"/>
            <a:ext cx="4861431" cy="3416320"/>
          </a:xfrm>
          <a:prstGeom prst="rect">
            <a:avLst/>
          </a:prstGeom>
          <a:noFill/>
        </p:spPr>
        <p:txBody>
          <a:bodyPr wrap="square" rtlCol="0">
            <a:spAutoFit/>
          </a:bodyPr>
          <a:lstStyle/>
          <a:p>
            <a:r>
              <a:rPr lang="en-US" sz="2400" dirty="0" smtClean="0">
                <a:latin typeface="Times New Roman"/>
                <a:cs typeface="Times New Roman"/>
              </a:rPr>
              <a:t>Power Flow Issues</a:t>
            </a:r>
          </a:p>
          <a:p>
            <a:pPr marL="800100" lvl="1" indent="-342900">
              <a:buFont typeface="Arial" panose="020B0604020202020204" pitchFamily="34" charset="0"/>
              <a:buChar char="•"/>
            </a:pPr>
            <a:r>
              <a:rPr lang="en-US" sz="2400" dirty="0" smtClean="0">
                <a:latin typeface="Times New Roman"/>
                <a:cs typeface="Times New Roman"/>
              </a:rPr>
              <a:t>Reverse power flow</a:t>
            </a:r>
          </a:p>
          <a:p>
            <a:pPr marL="800100" lvl="1" indent="-342900">
              <a:buFont typeface="Arial" panose="020B0604020202020204" pitchFamily="34" charset="0"/>
              <a:buChar char="•"/>
            </a:pPr>
            <a:endParaRPr lang="en-US" sz="2400" dirty="0" smtClean="0">
              <a:latin typeface="Times New Roman"/>
              <a:cs typeface="Times New Roman"/>
            </a:endParaRPr>
          </a:p>
          <a:p>
            <a:pPr marL="800100" lvl="1" indent="-342900">
              <a:buFont typeface="Arial" panose="020B0604020202020204" pitchFamily="34" charset="0"/>
              <a:buChar char="•"/>
            </a:pPr>
            <a:r>
              <a:rPr lang="en-US" sz="2400" dirty="0" smtClean="0">
                <a:latin typeface="Times New Roman"/>
                <a:cs typeface="Times New Roman"/>
              </a:rPr>
              <a:t>Voltage beyond acceptable limits</a:t>
            </a:r>
          </a:p>
          <a:p>
            <a:pPr marL="800100" lvl="1" indent="-342900">
              <a:buFont typeface="Arial" panose="020B0604020202020204" pitchFamily="34" charset="0"/>
              <a:buChar char="•"/>
            </a:pPr>
            <a:endParaRPr lang="en-US" sz="2400" dirty="0" smtClean="0">
              <a:latin typeface="Times New Roman"/>
              <a:cs typeface="Times New Roman"/>
            </a:endParaRPr>
          </a:p>
          <a:p>
            <a:r>
              <a:rPr lang="en-US" sz="2400" dirty="0">
                <a:latin typeface="Times New Roman"/>
                <a:cs typeface="Times New Roman"/>
              </a:rPr>
              <a:t>Harmonic Issues</a:t>
            </a:r>
          </a:p>
          <a:p>
            <a:pPr marL="800100" lvl="1" indent="-342900">
              <a:buFont typeface="Arial" panose="020B0604020202020204" pitchFamily="34" charset="0"/>
              <a:buChar char="•"/>
            </a:pPr>
            <a:r>
              <a:rPr lang="en-US" sz="2400" dirty="0">
                <a:latin typeface="Times New Roman"/>
                <a:cs typeface="Times New Roman"/>
              </a:rPr>
              <a:t>DC/AC Conversion</a:t>
            </a:r>
          </a:p>
          <a:p>
            <a:endParaRPr lang="en-US" sz="2400" dirty="0" smtClean="0">
              <a:latin typeface="Times New Roman"/>
              <a:cs typeface="Times New Roman"/>
            </a:endParaRPr>
          </a:p>
        </p:txBody>
      </p:sp>
      <p:pic>
        <p:nvPicPr>
          <p:cNvPr id="10" name="Picture 9"/>
          <p:cNvPicPr>
            <a:picLocks noChangeAspect="1"/>
          </p:cNvPicPr>
          <p:nvPr/>
        </p:nvPicPr>
        <p:blipFill>
          <a:blip r:embed="rId3"/>
          <a:stretch>
            <a:fillRect/>
          </a:stretch>
        </p:blipFill>
        <p:spPr>
          <a:xfrm>
            <a:off x="838200" y="1690688"/>
            <a:ext cx="4362450" cy="3133725"/>
          </a:xfrm>
          <a:prstGeom prst="rect">
            <a:avLst/>
          </a:prstGeom>
        </p:spPr>
      </p:pic>
    </p:spTree>
    <p:extLst>
      <p:ext uri="{BB962C8B-B14F-4D97-AF65-F5344CB8AC3E}">
        <p14:creationId xmlns:p14="http://schemas.microsoft.com/office/powerpoint/2010/main" val="943012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Problem Statement</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5866" y="1682623"/>
            <a:ext cx="8220269" cy="378565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Alternate and private forms of generation are becoming popular against the traditional utility provider. With growth of this secondary market, the power companies are observing a new phenomena in which utility owned equipment must be able to tolerate these new forms of green energy.</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Most </a:t>
            </a:r>
            <a:r>
              <a:rPr lang="en-US" sz="2400" dirty="0">
                <a:latin typeface="Times New Roman" panose="02020603050405020304" pitchFamily="18" charset="0"/>
                <a:cs typeface="Times New Roman" panose="02020603050405020304" pitchFamily="18" charset="0"/>
              </a:rPr>
              <a:t>utilities are finding that they are having increased difficulty meeting these changes with their aging infrastructure, especially as interest in “net zero</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consumption increases.</a:t>
            </a:r>
          </a:p>
          <a:p>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33350" y="6039109"/>
            <a:ext cx="4114800" cy="365125"/>
          </a:xfrm>
        </p:spPr>
        <p:txBody>
          <a:bodyPr/>
          <a:lstStyle/>
          <a:p>
            <a:r>
              <a:rPr lang="en-US" smtClean="0">
                <a:latin typeface="Times New Roman" panose="02020603050405020304" pitchFamily="18" charset="0"/>
                <a:cs typeface="Times New Roman" panose="02020603050405020304" pitchFamily="18" charset="0"/>
              </a:rPr>
              <a:t>§</a:t>
            </a:r>
            <a:r>
              <a:rPr lang="en-US" smtClean="0"/>
              <a:t>A net zero energy rating means that your home produces as much energy as it consumes, but is still connected to the utility grid for periods of high demand.</a:t>
            </a:r>
            <a:endParaRPr lang="en-US" dirty="0"/>
          </a:p>
        </p:txBody>
      </p:sp>
    </p:spTree>
    <p:extLst>
      <p:ext uri="{BB962C8B-B14F-4D97-AF65-F5344CB8AC3E}">
        <p14:creationId xmlns:p14="http://schemas.microsoft.com/office/powerpoint/2010/main" val="2624428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a:latin typeface="Garamond" panose="02020404030301010803" pitchFamily="18" charset="0"/>
                <a:cs typeface="Times New Roman" panose="02020603050405020304" pitchFamily="18" charset="0"/>
              </a:rPr>
              <a:t>Renewables Market in Iowa</a:t>
            </a: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0944" y="1682623"/>
            <a:ext cx="5366620" cy="2934137"/>
          </a:xfrm>
          <a:prstGeom prst="rect">
            <a:avLst/>
          </a:prstGeom>
        </p:spPr>
        <p:txBody>
          <a:bodyPr wrap="square">
            <a:spAutoFit/>
          </a:bodyPr>
          <a:lstStyle/>
          <a:p>
            <a:pPr marL="342900" indent="-342900" fontAlgn="base">
              <a:spcBef>
                <a:spcPts val="1000"/>
              </a:spcBef>
              <a:buFont typeface="Arial" panose="020B0604020202020204" pitchFamily="34" charset="0"/>
              <a:buChar char="•"/>
            </a:pPr>
            <a:r>
              <a:rPr lang="en-US" sz="2400" dirty="0">
                <a:solidFill>
                  <a:srgbClr val="000000"/>
                </a:solidFill>
                <a:latin typeface="Times New Roman" panose="02020603050405020304" pitchFamily="18" charset="0"/>
              </a:rPr>
              <a:t>23rd among U.S. states in percentage of electricity that is solar generated as of 2014</a:t>
            </a:r>
          </a:p>
          <a:p>
            <a:pPr marL="342900" indent="-342900" fontAlgn="base">
              <a:spcBef>
                <a:spcPts val="1000"/>
              </a:spcBef>
              <a:buFont typeface="Arial" panose="020B0604020202020204" pitchFamily="34" charset="0"/>
              <a:buChar char="•"/>
            </a:pPr>
            <a:r>
              <a:rPr lang="en-US" sz="2400" dirty="0" smtClean="0">
                <a:solidFill>
                  <a:srgbClr val="000000"/>
                </a:solidFill>
                <a:latin typeface="Times New Roman" panose="02020603050405020304" pitchFamily="18" charset="0"/>
              </a:rPr>
              <a:t>16th </a:t>
            </a:r>
            <a:r>
              <a:rPr lang="en-US" sz="2400" dirty="0">
                <a:solidFill>
                  <a:srgbClr val="000000"/>
                </a:solidFill>
                <a:latin typeface="Times New Roman" panose="02020603050405020304" pitchFamily="18" charset="0"/>
              </a:rPr>
              <a:t>in technical potential for PV energy production</a:t>
            </a:r>
          </a:p>
          <a:p>
            <a:pPr marL="342900" indent="-342900" fontAlgn="base">
              <a:spcBef>
                <a:spcPts val="1000"/>
              </a:spcBef>
              <a:buFont typeface="Arial" panose="020B0604020202020204" pitchFamily="34" charset="0"/>
              <a:buChar char="•"/>
            </a:pPr>
            <a:r>
              <a:rPr lang="en-US" sz="2400" dirty="0" smtClean="0">
                <a:solidFill>
                  <a:srgbClr val="000000"/>
                </a:solidFill>
                <a:latin typeface="Times New Roman" panose="02020603050405020304" pitchFamily="18" charset="0"/>
              </a:rPr>
              <a:t>Contains </a:t>
            </a:r>
            <a:r>
              <a:rPr lang="en-US" sz="2400" dirty="0">
                <a:solidFill>
                  <a:srgbClr val="000000"/>
                </a:solidFill>
                <a:latin typeface="Times New Roman" panose="02020603050405020304" pitchFamily="18" charset="0"/>
              </a:rPr>
              <a:t>potential to build enough solar power for 500 million homes</a:t>
            </a:r>
            <a:endParaRPr lang="en-US" sz="2400" b="0" i="0" u="none" strike="noStrike" dirty="0">
              <a:solidFill>
                <a:srgbClr val="000000"/>
              </a:solidFill>
              <a:effectLst/>
              <a:latin typeface="Times New Roman" panose="02020603050405020304" pitchFamily="18" charset="0"/>
            </a:endParaRPr>
          </a:p>
        </p:txBody>
      </p:sp>
      <p:pic>
        <p:nvPicPr>
          <p:cNvPr id="1026" name="Picture 2" descr="solar_energy_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108" y="1682623"/>
            <a:ext cx="3751583" cy="37515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03333" y="5375216"/>
            <a:ext cx="6096000" cy="923330"/>
          </a:xfrm>
          <a:prstGeom prst="rect">
            <a:avLst/>
          </a:prstGeom>
        </p:spPr>
        <p:txBody>
          <a:bodyPr>
            <a:spAutoFit/>
          </a:bodyPr>
          <a:lstStyle/>
          <a:p>
            <a:pPr algn="ctr"/>
            <a:r>
              <a:rPr lang="en-US" dirty="0">
                <a:solidFill>
                  <a:srgbClr val="888888"/>
                </a:solidFill>
                <a:latin typeface="Calibri" panose="020F0502020204030204" pitchFamily="34" charset="0"/>
              </a:rPr>
              <a:t>Image Courtesy of Buffalo.edu</a:t>
            </a:r>
            <a:endParaRPr lang="en-US" dirty="0"/>
          </a:p>
          <a:p>
            <a:r>
              <a:rPr lang="en-US" dirty="0"/>
              <a:t/>
            </a:r>
            <a:br>
              <a:rPr lang="en-US" dirty="0"/>
            </a:br>
            <a:endParaRPr lang="en-US" dirty="0"/>
          </a:p>
        </p:txBody>
      </p:sp>
    </p:spTree>
    <p:extLst>
      <p:ext uri="{BB962C8B-B14F-4D97-AF65-F5344CB8AC3E}">
        <p14:creationId xmlns:p14="http://schemas.microsoft.com/office/powerpoint/2010/main" val="1020647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p:txBody>
          <a:bodyPr/>
          <a:lstStyle/>
          <a:p>
            <a:pPr algn="ctr"/>
            <a:r>
              <a:rPr lang="en-US" dirty="0">
                <a:latin typeface="Garamond"/>
                <a:cs typeface="Garamond"/>
              </a:rPr>
              <a:t>Issues </a:t>
            </a:r>
            <a:r>
              <a:rPr lang="en-US" dirty="0" smtClean="0">
                <a:latin typeface="Garamond"/>
                <a:cs typeface="Garamond"/>
              </a:rPr>
              <a:t>Caused </a:t>
            </a:r>
            <a:r>
              <a:rPr lang="en-US" dirty="0">
                <a:latin typeface="Garamond"/>
                <a:cs typeface="Garamond"/>
              </a:rPr>
              <a:t>by </a:t>
            </a:r>
            <a:r>
              <a:rPr lang="en-US" dirty="0" smtClean="0">
                <a:latin typeface="Garamond"/>
                <a:cs typeface="Garamond"/>
              </a:rPr>
              <a:t>Grid Connect PV Injection</a:t>
            </a:r>
            <a:endParaRPr lang="en-US" dirty="0">
              <a:latin typeface="Garamond"/>
              <a:cs typeface="Garamond"/>
            </a:endParaRPr>
          </a:p>
        </p:txBody>
      </p:sp>
      <p:sp>
        <p:nvSpPr>
          <p:cNvPr id="3" name="Content Placeholder 2"/>
          <p:cNvSpPr>
            <a:spLocks noGrp="1"/>
          </p:cNvSpPr>
          <p:nvPr>
            <p:ph sz="half" idx="1"/>
          </p:nvPr>
        </p:nvSpPr>
        <p:spPr>
          <a:xfrm>
            <a:off x="838200" y="1825625"/>
            <a:ext cx="5278860" cy="4351338"/>
          </a:xfrm>
        </p:spPr>
        <p:txBody>
          <a:bodyPr>
            <a:normAutofit/>
          </a:bodyPr>
          <a:lstStyle/>
          <a:p>
            <a:pPr marL="0" indent="0">
              <a:buNone/>
            </a:pPr>
            <a:r>
              <a:rPr lang="en-US" dirty="0" smtClean="0">
                <a:latin typeface="Times New Roman"/>
                <a:cs typeface="Times New Roman"/>
              </a:rPr>
              <a:t>In</a:t>
            </a:r>
            <a:r>
              <a:rPr lang="en-US" dirty="0">
                <a:latin typeface="Times New Roman"/>
                <a:cs typeface="Times New Roman"/>
              </a:rPr>
              <a:t>-Rush Current</a:t>
            </a:r>
          </a:p>
          <a:p>
            <a:pPr lvl="1">
              <a:buFontTx/>
              <a:buChar char="-"/>
            </a:pPr>
            <a:r>
              <a:rPr lang="en-US" dirty="0" smtClean="0">
                <a:latin typeface="Times New Roman"/>
                <a:cs typeface="Times New Roman"/>
              </a:rPr>
              <a:t>Caused </a:t>
            </a:r>
            <a:r>
              <a:rPr lang="en-US" dirty="0">
                <a:latin typeface="Times New Roman"/>
                <a:cs typeface="Times New Roman"/>
              </a:rPr>
              <a:t>by difference in voltages  </a:t>
            </a:r>
            <a:r>
              <a:rPr lang="en-US" dirty="0" smtClean="0">
                <a:latin typeface="Times New Roman"/>
                <a:cs typeface="Times New Roman"/>
              </a:rPr>
              <a:t>between </a:t>
            </a:r>
            <a:r>
              <a:rPr lang="en-US" dirty="0">
                <a:latin typeface="Times New Roman"/>
                <a:cs typeface="Times New Roman"/>
              </a:rPr>
              <a:t>grid and PV </a:t>
            </a:r>
            <a:r>
              <a:rPr lang="en-US" dirty="0" smtClean="0">
                <a:latin typeface="Times New Roman"/>
                <a:cs typeface="Times New Roman"/>
              </a:rPr>
              <a:t>system</a:t>
            </a:r>
          </a:p>
          <a:p>
            <a:pPr lvl="1">
              <a:buFontTx/>
              <a:buChar char="-"/>
            </a:pPr>
            <a:endParaRPr lang="en-US" dirty="0">
              <a:latin typeface="Times New Roman"/>
              <a:cs typeface="Times New Roman"/>
            </a:endParaRPr>
          </a:p>
          <a:p>
            <a:pPr lvl="1">
              <a:buFontTx/>
              <a:buChar char="-"/>
            </a:pPr>
            <a:r>
              <a:rPr lang="en-US" dirty="0" smtClean="0">
                <a:latin typeface="Times New Roman"/>
                <a:cs typeface="Times New Roman"/>
              </a:rPr>
              <a:t>Can </a:t>
            </a:r>
            <a:r>
              <a:rPr lang="en-US" dirty="0">
                <a:latin typeface="Times New Roman"/>
                <a:cs typeface="Times New Roman"/>
              </a:rPr>
              <a:t>cause nuisance tripping </a:t>
            </a:r>
            <a:r>
              <a:rPr lang="en-US" dirty="0" smtClean="0">
                <a:latin typeface="Times New Roman"/>
                <a:cs typeface="Times New Roman"/>
              </a:rPr>
              <a:t>of </a:t>
            </a:r>
            <a:r>
              <a:rPr lang="en-US" dirty="0">
                <a:latin typeface="Times New Roman"/>
                <a:cs typeface="Times New Roman"/>
              </a:rPr>
              <a:t>grid protection </a:t>
            </a:r>
            <a:r>
              <a:rPr lang="en-US" dirty="0" smtClean="0">
                <a:latin typeface="Times New Roman"/>
                <a:cs typeface="Times New Roman"/>
              </a:rPr>
              <a:t>devices</a:t>
            </a:r>
          </a:p>
          <a:p>
            <a:pPr lvl="1">
              <a:buFontTx/>
              <a:buChar char="-"/>
            </a:pPr>
            <a:endParaRPr lang="en-US" dirty="0" smtClean="0">
              <a:latin typeface="Times New Roman"/>
              <a:cs typeface="Times New Roman"/>
            </a:endParaRPr>
          </a:p>
          <a:p>
            <a:pPr lvl="1">
              <a:buFontTx/>
              <a:buChar char="-"/>
            </a:pPr>
            <a:r>
              <a:rPr lang="en-US" dirty="0" smtClean="0">
                <a:latin typeface="Times New Roman"/>
                <a:cs typeface="Times New Roman"/>
              </a:rPr>
              <a:t>Thermal </a:t>
            </a:r>
            <a:r>
              <a:rPr lang="en-US" dirty="0">
                <a:latin typeface="Times New Roman"/>
                <a:cs typeface="Times New Roman"/>
              </a:rPr>
              <a:t>stress on components of the system</a:t>
            </a:r>
          </a:p>
          <a:p>
            <a:endParaRPr lang="en-US" dirty="0"/>
          </a:p>
        </p:txBody>
      </p:sp>
      <p:sp>
        <p:nvSpPr>
          <p:cNvPr id="7" name="Content Placeholder 3"/>
          <p:cNvSpPr>
            <a:spLocks noGrp="1"/>
          </p:cNvSpPr>
          <p:nvPr>
            <p:ph sz="half" idx="2"/>
          </p:nvPr>
        </p:nvSpPr>
        <p:spPr>
          <a:xfrm>
            <a:off x="6172200" y="1825625"/>
            <a:ext cx="5181600" cy="4351338"/>
          </a:xfrm>
        </p:spPr>
        <p:txBody>
          <a:bodyPr>
            <a:normAutofit/>
          </a:bodyPr>
          <a:lstStyle/>
          <a:p>
            <a:pPr marL="0" indent="0">
              <a:buNone/>
            </a:pPr>
            <a:r>
              <a:rPr lang="en-US" dirty="0" smtClean="0">
                <a:latin typeface="Times New Roman"/>
                <a:cs typeface="Times New Roman"/>
              </a:rPr>
              <a:t>Voltage Issues</a:t>
            </a:r>
            <a:endParaRPr lang="en-US" dirty="0">
              <a:latin typeface="Times New Roman"/>
              <a:cs typeface="Times New Roman"/>
            </a:endParaRPr>
          </a:p>
          <a:p>
            <a:pPr lvl="1">
              <a:buFontTx/>
              <a:buChar char="-"/>
            </a:pPr>
            <a:r>
              <a:rPr lang="en-US" dirty="0" smtClean="0">
                <a:latin typeface="Times New Roman"/>
                <a:cs typeface="Times New Roman"/>
              </a:rPr>
              <a:t>PV </a:t>
            </a:r>
            <a:r>
              <a:rPr lang="en-US" dirty="0">
                <a:latin typeface="Times New Roman"/>
                <a:cs typeface="Times New Roman"/>
              </a:rPr>
              <a:t>s</a:t>
            </a:r>
            <a:r>
              <a:rPr lang="en-US" dirty="0" smtClean="0">
                <a:latin typeface="Times New Roman"/>
                <a:cs typeface="Times New Roman"/>
              </a:rPr>
              <a:t>ystems </a:t>
            </a:r>
            <a:r>
              <a:rPr lang="en-US" dirty="0">
                <a:latin typeface="Times New Roman"/>
                <a:cs typeface="Times New Roman"/>
              </a:rPr>
              <a:t>operate near </a:t>
            </a:r>
            <a:r>
              <a:rPr lang="en-US" dirty="0" smtClean="0">
                <a:latin typeface="Times New Roman"/>
                <a:cs typeface="Times New Roman"/>
              </a:rPr>
              <a:t>unity PF (</a:t>
            </a:r>
            <a:r>
              <a:rPr lang="en-US" dirty="0">
                <a:latin typeface="Times New Roman"/>
                <a:cs typeface="Times New Roman"/>
              </a:rPr>
              <a:t>injects only active power into the grid</a:t>
            </a:r>
            <a:r>
              <a:rPr lang="en-US" dirty="0" smtClean="0">
                <a:latin typeface="Times New Roman"/>
                <a:cs typeface="Times New Roman"/>
              </a:rPr>
              <a:t>)</a:t>
            </a:r>
          </a:p>
          <a:p>
            <a:pPr marL="457200" lvl="1" indent="0">
              <a:buNone/>
            </a:pPr>
            <a:endParaRPr lang="en-US" dirty="0" smtClean="0">
              <a:latin typeface="Times New Roman"/>
              <a:cs typeface="Times New Roman"/>
            </a:endParaRPr>
          </a:p>
          <a:p>
            <a:pPr lvl="1">
              <a:buFontTx/>
              <a:buChar char="-"/>
            </a:pPr>
            <a:r>
              <a:rPr lang="en-US" dirty="0" smtClean="0">
                <a:latin typeface="Times New Roman"/>
                <a:cs typeface="Times New Roman"/>
              </a:rPr>
              <a:t>Grid </a:t>
            </a:r>
            <a:r>
              <a:rPr lang="en-US" dirty="0">
                <a:latin typeface="Times New Roman"/>
                <a:cs typeface="Times New Roman"/>
              </a:rPr>
              <a:t>buses close to DG can have increased voltages due to decrease in reactive power</a:t>
            </a:r>
          </a:p>
          <a:p>
            <a:pPr marL="0" indent="0">
              <a:buNone/>
            </a:pPr>
            <a:endParaRPr lang="en-US" dirty="0"/>
          </a:p>
        </p:txBody>
      </p:sp>
    </p:spTree>
    <p:extLst>
      <p:ext uri="{BB962C8B-B14F-4D97-AF65-F5344CB8AC3E}">
        <p14:creationId xmlns:p14="http://schemas.microsoft.com/office/powerpoint/2010/main" val="77952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Washington, Iowa</a:t>
            </a:r>
            <a:endParaRPr lang="en-US" dirty="0">
              <a:latin typeface="Times New Roman" panose="02020603050405020304" pitchFamily="18" charset="0"/>
              <a:cs typeface="Times New Roman" panose="02020603050405020304" pitchFamily="18" charset="0"/>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9764" y="1682623"/>
            <a:ext cx="4838670" cy="4524315"/>
          </a:xfrm>
          <a:prstGeom prst="rect">
            <a:avLst/>
          </a:prstGeom>
        </p:spPr>
        <p:txBody>
          <a:bodyPr wrap="square">
            <a:spAutoFit/>
          </a:bodyPr>
          <a:lstStyle/>
          <a:p>
            <a:pPr marL="285750" indent="-28575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35 miles South of Iowa City, </a:t>
            </a:r>
            <a:r>
              <a:rPr lang="en-US" sz="2400" dirty="0" smtClean="0">
                <a:latin typeface="Times New Roman" panose="02020603050405020304" pitchFamily="18" charset="0"/>
                <a:cs typeface="Times New Roman" panose="02020603050405020304" pitchFamily="18" charset="0"/>
              </a:rPr>
              <a:t>IA</a:t>
            </a:r>
          </a:p>
          <a:p>
            <a:pPr marL="285750" indent="-285750" fontAlgn="base">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Population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7,370</a:t>
            </a:r>
          </a:p>
          <a:p>
            <a:pPr marL="285750" indent="-285750" fontAlgn="base">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Approximate </a:t>
            </a:r>
            <a:r>
              <a:rPr lang="en-US" sz="2400" dirty="0">
                <a:latin typeface="Times New Roman" panose="02020603050405020304" pitchFamily="18" charset="0"/>
                <a:cs typeface="Times New Roman" panose="02020603050405020304" pitchFamily="18" charset="0"/>
              </a:rPr>
              <a:t>Customers</a:t>
            </a:r>
          </a:p>
          <a:p>
            <a:pPr marL="742950" lvl="1" indent="-28575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General Customer: 567</a:t>
            </a:r>
          </a:p>
          <a:p>
            <a:pPr marL="742950" lvl="1" indent="-28575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PV Customers: </a:t>
            </a:r>
            <a:r>
              <a:rPr lang="en-US" sz="2400" dirty="0" smtClean="0">
                <a:latin typeface="Times New Roman" panose="02020603050405020304" pitchFamily="18" charset="0"/>
                <a:cs typeface="Times New Roman" panose="02020603050405020304" pitchFamily="18" charset="0"/>
              </a:rPr>
              <a:t>56</a:t>
            </a:r>
          </a:p>
          <a:p>
            <a:pPr marL="285750" indent="-285750" fontAlgn="base">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Highest </a:t>
            </a:r>
            <a:r>
              <a:rPr lang="en-US" sz="2400" dirty="0">
                <a:latin typeface="Times New Roman" panose="02020603050405020304" pitchFamily="18" charset="0"/>
                <a:cs typeface="Times New Roman" panose="02020603050405020304" pitchFamily="18" charset="0"/>
              </a:rPr>
              <a:t>Concentration of Residential solar in the entire Alliant service area</a:t>
            </a:r>
          </a:p>
          <a:p>
            <a:pPr marL="342900" indent="-342900" fontAlgn="base">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765764" y="1682623"/>
            <a:ext cx="4696857" cy="646331"/>
          </a:xfrm>
          <a:prstGeom prst="rect">
            <a:avLst/>
          </a:prstGeom>
        </p:spPr>
        <p:txBody>
          <a:bodyPr wrap="square">
            <a:spAutoFit/>
          </a:bodyPr>
          <a:lstStyle/>
          <a:p>
            <a:r>
              <a:rPr lang="en-US" dirty="0"/>
              <a:t/>
            </a:r>
            <a:br>
              <a:rPr lang="en-US" dirty="0"/>
            </a:br>
            <a:endParaRPr lang="en-US" dirty="0"/>
          </a:p>
        </p:txBody>
      </p:sp>
      <p:pic>
        <p:nvPicPr>
          <p:cNvPr id="8194" name="Picture 2" descr="https://lh3.googleusercontent.com/yZMr_eeTwYGdmJ5kBVou73z1bf5usnjqPqpml66FSmUEmDZhfvax27qFNXMYDvx_fOv-yOdK9ECdbPr0QDN9c2kB9ZVmyq_BclILVFCKFIDZYMhZ3ZFiY_Eu-xnbb5Ex-zEZB7m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142" y="1682623"/>
            <a:ext cx="5772150" cy="3228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64142" y="4911598"/>
            <a:ext cx="5610914" cy="461665"/>
          </a:xfrm>
          <a:prstGeom prst="rect">
            <a:avLst/>
          </a:prstGeom>
          <a:noFill/>
        </p:spPr>
        <p:txBody>
          <a:bodyPr wrap="square" rtlCol="0">
            <a:spAutoFit/>
          </a:bodyPr>
          <a:lstStyle/>
          <a:p>
            <a:r>
              <a:rPr lang="en-US" sz="1200" dirty="0" smtClean="0"/>
              <a:t>Downton photo overlooking the main square.</a:t>
            </a:r>
          </a:p>
          <a:p>
            <a:r>
              <a:rPr lang="en-US" sz="1200" dirty="0" smtClean="0"/>
              <a:t>Source: Courtesy of </a:t>
            </a:r>
            <a:r>
              <a:rPr lang="en-US" sz="1200" i="1" dirty="0" smtClean="0">
                <a:hlinkClick r:id="rId5"/>
              </a:rPr>
              <a:t>eastern-iowa.com</a:t>
            </a:r>
            <a:endParaRPr lang="en-US" sz="1200" dirty="0"/>
          </a:p>
        </p:txBody>
      </p:sp>
    </p:spTree>
    <p:extLst>
      <p:ext uri="{BB962C8B-B14F-4D97-AF65-F5344CB8AC3E}">
        <p14:creationId xmlns:p14="http://schemas.microsoft.com/office/powerpoint/2010/main" val="3706201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 name="Title 1"/>
          <p:cNvSpPr>
            <a:spLocks noGrp="1"/>
          </p:cNvSpPr>
          <p:nvPr>
            <p:ph type="title"/>
          </p:nvPr>
        </p:nvSpPr>
        <p:spPr>
          <a:xfrm>
            <a:off x="838201" y="357060"/>
            <a:ext cx="10515600" cy="1325563"/>
          </a:xfrm>
        </p:spPr>
        <p:txBody>
          <a:bodyPr/>
          <a:lstStyle/>
          <a:p>
            <a:pPr algn="ctr"/>
            <a:r>
              <a:rPr lang="en-US" dirty="0" smtClean="0">
                <a:latin typeface="Garamond"/>
                <a:cs typeface="Garamond"/>
              </a:rPr>
              <a:t>Development Process</a:t>
            </a:r>
            <a:endParaRPr lang="en-US" dirty="0">
              <a:latin typeface="Garamond"/>
              <a:cs typeface="Garamond"/>
            </a:endParaRPr>
          </a:p>
        </p:txBody>
      </p:sp>
      <p:pic>
        <p:nvPicPr>
          <p:cNvPr id="5122" name="Picture 2"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iod Highlight Spin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335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1" y="1617615"/>
            <a:ext cx="4525347"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Research and Distribution </a:t>
            </a:r>
            <a:r>
              <a:rPr lang="en-US" sz="2400" dirty="0" smtClean="0">
                <a:latin typeface="Times New Roman" panose="02020603050405020304" pitchFamily="18" charset="0"/>
                <a:cs typeface="Times New Roman" panose="02020603050405020304" pitchFamily="18" charset="0"/>
              </a:rPr>
              <a:t>Study</a:t>
            </a:r>
          </a:p>
          <a:p>
            <a:endParaRPr lang="en-US" sz="2400" dirty="0">
              <a:latin typeface="Times New Roman" panose="02020603050405020304" pitchFamily="18" charset="0"/>
              <a:cs typeface="Times New Roman" panose="02020603050405020304" pitchFamily="18" charset="0"/>
            </a:endParaRPr>
          </a:p>
          <a:p>
            <a:pPr marL="800100" lvl="1" indent="-342900" fontAlgn="base">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Previous </a:t>
            </a:r>
            <a:r>
              <a:rPr lang="en-US" sz="2400" dirty="0">
                <a:latin typeface="Times New Roman" panose="02020603050405020304" pitchFamily="18" charset="0"/>
                <a:cs typeface="Times New Roman" panose="02020603050405020304" pitchFamily="18" charset="0"/>
              </a:rPr>
              <a:t>semester’s </a:t>
            </a:r>
            <a:r>
              <a:rPr lang="en-US" sz="2400" dirty="0" smtClean="0">
                <a:latin typeface="Times New Roman" panose="02020603050405020304" pitchFamily="18" charset="0"/>
                <a:cs typeface="Times New Roman" panose="02020603050405020304" pitchFamily="18" charset="0"/>
              </a:rPr>
              <a:t>work</a:t>
            </a:r>
          </a:p>
          <a:p>
            <a:pPr marL="800100" lvl="1" indent="-342900" fontAlgn="base">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800100" lvl="1" indent="-342900" fontAlgn="base">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Transition </a:t>
            </a:r>
            <a:r>
              <a:rPr lang="en-US" sz="2400" dirty="0">
                <a:latin typeface="Times New Roman" panose="02020603050405020304" pitchFamily="18" charset="0"/>
                <a:cs typeface="Times New Roman" panose="02020603050405020304" pitchFamily="18" charset="0"/>
              </a:rPr>
              <a:t>from IEEE Test Model to Real World </a:t>
            </a:r>
            <a:r>
              <a:rPr lang="en-US" sz="2400" dirty="0" smtClean="0">
                <a:latin typeface="Times New Roman" panose="02020603050405020304" pitchFamily="18" charset="0"/>
                <a:cs typeface="Times New Roman" panose="02020603050405020304" pitchFamily="18" charset="0"/>
              </a:rPr>
              <a:t>Model</a:t>
            </a:r>
          </a:p>
          <a:p>
            <a:pPr marL="800100" lvl="1" indent="-342900" fontAlgn="base">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fontAlgn="base">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Distribution </a:t>
            </a:r>
            <a:r>
              <a:rPr lang="en-US" sz="2400" dirty="0">
                <a:latin typeface="Times New Roman" panose="02020603050405020304" pitchFamily="18" charset="0"/>
                <a:cs typeface="Times New Roman" panose="02020603050405020304" pitchFamily="18" charset="0"/>
              </a:rPr>
              <a:t>Study and Results</a:t>
            </a:r>
          </a:p>
        </p:txBody>
      </p:sp>
      <p:sp>
        <p:nvSpPr>
          <p:cNvPr id="10" name="Rectangle 9"/>
          <p:cNvSpPr/>
          <p:nvPr/>
        </p:nvSpPr>
        <p:spPr>
          <a:xfrm>
            <a:off x="6824203" y="1617615"/>
            <a:ext cx="4529598" cy="2677656"/>
          </a:xfrm>
          <a:prstGeom prst="rect">
            <a:avLst/>
          </a:prstGeom>
        </p:spPr>
        <p:txBody>
          <a:bodyPr wrap="square">
            <a:spAutoFit/>
          </a:bodyPr>
          <a:lstStyle/>
          <a:p>
            <a:r>
              <a:rPr lang="en-US" sz="2400" dirty="0">
                <a:solidFill>
                  <a:srgbClr val="000000"/>
                </a:solidFill>
                <a:latin typeface="Times New Roman" panose="02020603050405020304" pitchFamily="18" charset="0"/>
                <a:cs typeface="Times New Roman" panose="02020603050405020304" pitchFamily="18" charset="0"/>
              </a:rPr>
              <a:t>Analysis and Solution</a:t>
            </a:r>
          </a:p>
          <a:p>
            <a:endParaRPr lang="en-US" sz="2400" dirty="0">
              <a:latin typeface="Times New Roman" panose="02020603050405020304" pitchFamily="18" charset="0"/>
              <a:cs typeface="Times New Roman" panose="02020603050405020304" pitchFamily="18" charset="0"/>
            </a:endParaRPr>
          </a:p>
          <a:p>
            <a:pPr marL="800100" lvl="1" indent="-342900"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Explore Solutions</a:t>
            </a:r>
          </a:p>
          <a:p>
            <a:pPr fontAlgn="base">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800100" lvl="1" indent="-342900" fontAlgn="base">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Determine best solution based on cost and functionality</a:t>
            </a:r>
          </a:p>
        </p:txBody>
      </p:sp>
    </p:spTree>
    <p:extLst>
      <p:ext uri="{BB962C8B-B14F-4D97-AF65-F5344CB8AC3E}">
        <p14:creationId xmlns:p14="http://schemas.microsoft.com/office/powerpoint/2010/main" val="1889306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p:txBody>
          <a:bodyPr/>
          <a:lstStyle/>
          <a:p>
            <a:pPr algn="ctr"/>
            <a:r>
              <a:rPr lang="en-US" dirty="0" smtClean="0">
                <a:latin typeface="Garamond" panose="02020404030301010803" pitchFamily="18" charset="0"/>
              </a:rPr>
              <a:t>IEEE 13 Bus Distribution Feeder</a:t>
            </a:r>
            <a:endParaRPr lang="en-US" dirty="0">
              <a:latin typeface="Garamond" panose="02020404030301010803" pitchFamily="18" charset="0"/>
            </a:endParaRPr>
          </a:p>
        </p:txBody>
      </p:sp>
      <p:pic>
        <p:nvPicPr>
          <p:cNvPr id="4" name="Content Placeholder 3"/>
          <p:cNvPicPr>
            <a:picLocks noGrp="1" noChangeAspect="1"/>
          </p:cNvPicPr>
          <p:nvPr>
            <p:ph sz="half" idx="1"/>
          </p:nvPr>
        </p:nvPicPr>
        <p:blipFill>
          <a:blip r:embed="rId3"/>
          <a:stretch>
            <a:fillRect/>
          </a:stretch>
        </p:blipFill>
        <p:spPr>
          <a:xfrm>
            <a:off x="838200" y="1685347"/>
            <a:ext cx="4219048" cy="3495238"/>
          </a:xfrm>
          <a:prstGeom prst="rect">
            <a:avLst/>
          </a:prstGeom>
        </p:spPr>
      </p:pic>
      <p:sp>
        <p:nvSpPr>
          <p:cNvPr id="5" name="TextBox 4"/>
          <p:cNvSpPr txBox="1"/>
          <p:nvPr/>
        </p:nvSpPr>
        <p:spPr>
          <a:xfrm>
            <a:off x="6035011" y="1685347"/>
            <a:ext cx="5318789" cy="4093428"/>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Test model to represent a distribution system</a:t>
            </a: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13 bus feeder</a:t>
            </a: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Small-scale starting point</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Assumptions</a:t>
            </a: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Turned off the voltage regulator to note initial PV issues during simulations</a:t>
            </a: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Capacitors at nodes 611 and 675 were left on during testing</a:t>
            </a: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Transformer at line 633-634 is a step-down with an approximate 8:1 ratio</a:t>
            </a:r>
          </a:p>
          <a:p>
            <a:pPr marL="800100" lvl="1"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“switch” at node 692 is closed for all simulations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514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Isosceles Triangle 7"/>
          <p:cNvSpPr/>
          <p:nvPr/>
        </p:nvSpPr>
        <p:spPr>
          <a:xfrm>
            <a:off x="1" y="5730177"/>
            <a:ext cx="12192000" cy="1136739"/>
          </a:xfrm>
          <a:prstGeom prst="triangle">
            <a:avLst>
              <a:gd name="adj" fmla="val 769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1" y="0"/>
            <a:ext cx="12192000" cy="5794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title"/>
          </p:nvPr>
        </p:nvSpPr>
        <p:spPr/>
        <p:txBody>
          <a:bodyPr/>
          <a:lstStyle/>
          <a:p>
            <a:pPr algn="ctr"/>
            <a:r>
              <a:rPr lang="en-US" dirty="0">
                <a:latin typeface="Garamond"/>
                <a:cs typeface="Garamond"/>
              </a:rPr>
              <a:t>Alliant </a:t>
            </a:r>
            <a:r>
              <a:rPr lang="en-US" dirty="0" smtClean="0">
                <a:latin typeface="Garamond"/>
                <a:cs typeface="Garamond"/>
              </a:rPr>
              <a:t>Energy Project</a:t>
            </a:r>
            <a:endParaRPr lang="en-US" dirty="0">
              <a:latin typeface="Garamond"/>
              <a:cs typeface="Garamond"/>
            </a:endParaRPr>
          </a:p>
        </p:txBody>
      </p:sp>
      <p:sp>
        <p:nvSpPr>
          <p:cNvPr id="3" name="Content Placeholder 2"/>
          <p:cNvSpPr>
            <a:spLocks noGrp="1"/>
          </p:cNvSpPr>
          <p:nvPr>
            <p:ph sz="half" idx="1"/>
          </p:nvPr>
        </p:nvSpPr>
        <p:spPr>
          <a:xfrm>
            <a:off x="839152" y="1690688"/>
            <a:ext cx="10514648" cy="4351338"/>
          </a:xfrm>
        </p:spPr>
        <p:txBody>
          <a:bodyPr anchor="ctr"/>
          <a:lstStyle/>
          <a:p>
            <a:pPr marL="0" indent="0">
              <a:buNone/>
            </a:pPr>
            <a:r>
              <a:rPr lang="en-US" dirty="0" smtClean="0">
                <a:latin typeface="Times New Roman"/>
                <a:cs typeface="Times New Roman"/>
              </a:rPr>
              <a:t>Take real world data design a solution that could be implemented today with adaptations for future installment</a:t>
            </a:r>
          </a:p>
          <a:p>
            <a:pPr marL="0" indent="0">
              <a:buNone/>
            </a:pPr>
            <a:endParaRPr lang="en-US" dirty="0" smtClean="0">
              <a:latin typeface="Times New Roman"/>
              <a:cs typeface="Times New Roman"/>
            </a:endParaRPr>
          </a:p>
          <a:p>
            <a:pPr marL="0" indent="0">
              <a:buNone/>
            </a:pPr>
            <a:r>
              <a:rPr lang="en-US" dirty="0">
                <a:latin typeface="Times New Roman"/>
                <a:cs typeface="Times New Roman"/>
              </a:rPr>
              <a:t>Study and find way to prevent future problems</a:t>
            </a: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Find the optimal solution(s) that would benefit Alliant and their customers specifically those on rural feeders</a:t>
            </a:r>
          </a:p>
        </p:txBody>
      </p:sp>
    </p:spTree>
    <p:extLst>
      <p:ext uri="{BB962C8B-B14F-4D97-AF65-F5344CB8AC3E}">
        <p14:creationId xmlns:p14="http://schemas.microsoft.com/office/powerpoint/2010/main" val="281954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1705</Words>
  <Application>Microsoft Office PowerPoint</Application>
  <PresentationFormat>Widescreen</PresentationFormat>
  <Paragraphs>391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Garamond</vt:lpstr>
      <vt:lpstr>Times New Roman</vt:lpstr>
      <vt:lpstr>Office Theme</vt:lpstr>
      <vt:lpstr>High PV Injection on Distribution Feeders</vt:lpstr>
      <vt:lpstr>Outline</vt:lpstr>
      <vt:lpstr>Problem Statement</vt:lpstr>
      <vt:lpstr>Renewables Market in Iowa</vt:lpstr>
      <vt:lpstr>Issues Caused by Grid Connect PV Injection</vt:lpstr>
      <vt:lpstr>Washington, Iowa</vt:lpstr>
      <vt:lpstr>Development Process</vt:lpstr>
      <vt:lpstr>IEEE 13 Bus Distribution Feeder</vt:lpstr>
      <vt:lpstr>Alliant Energy Project</vt:lpstr>
      <vt:lpstr>Resources</vt:lpstr>
      <vt:lpstr>Distribution Study – Base Case</vt:lpstr>
      <vt:lpstr>Distribution Study – Increased Solar Loading</vt:lpstr>
      <vt:lpstr>Distribution Study - Results</vt:lpstr>
      <vt:lpstr>Distribution Study - Results</vt:lpstr>
      <vt:lpstr>Solution Approaches</vt:lpstr>
      <vt:lpstr>Distribution Feeder</vt:lpstr>
      <vt:lpstr>Residential PV Generation Level</vt:lpstr>
      <vt:lpstr>Residential PV Generation</vt:lpstr>
      <vt:lpstr>Residential PV Generation Level</vt:lpstr>
      <vt:lpstr>Residential Generation</vt:lpstr>
      <vt:lpstr>Residential PV Generation</vt:lpstr>
      <vt:lpstr>Residential PV Generation</vt:lpstr>
      <vt:lpstr>Cost Analysis</vt:lpstr>
      <vt:lpstr>Challenges</vt:lpstr>
      <vt:lpstr>Questions?</vt:lpstr>
      <vt:lpstr>Works Cited</vt:lpstr>
      <vt:lpstr>Issues with PV Generation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PV Injection on Distribution Feeders</dc:title>
  <dc:creator>Bender, Bradley L</dc:creator>
  <cp:lastModifiedBy>Bender, Bradley L</cp:lastModifiedBy>
  <cp:revision>107</cp:revision>
  <dcterms:created xsi:type="dcterms:W3CDTF">2015-11-01T19:29:57Z</dcterms:created>
  <dcterms:modified xsi:type="dcterms:W3CDTF">2015-12-10T15:50:23Z</dcterms:modified>
</cp:coreProperties>
</file>